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30"/>
  </p:notesMasterIdLst>
  <p:sldIdLst>
    <p:sldId id="256" r:id="rId2"/>
    <p:sldId id="266" r:id="rId3"/>
    <p:sldId id="260" r:id="rId4"/>
    <p:sldId id="264" r:id="rId5"/>
    <p:sldId id="265" r:id="rId6"/>
    <p:sldId id="288" r:id="rId7"/>
    <p:sldId id="278" r:id="rId8"/>
    <p:sldId id="275" r:id="rId9"/>
    <p:sldId id="261" r:id="rId10"/>
    <p:sldId id="259" r:id="rId11"/>
    <p:sldId id="268" r:id="rId12"/>
    <p:sldId id="270" r:id="rId13"/>
    <p:sldId id="271" r:id="rId14"/>
    <p:sldId id="286" r:id="rId15"/>
    <p:sldId id="277" r:id="rId16"/>
    <p:sldId id="276" r:id="rId17"/>
    <p:sldId id="273" r:id="rId18"/>
    <p:sldId id="281" r:id="rId19"/>
    <p:sldId id="280" r:id="rId20"/>
    <p:sldId id="291" r:id="rId21"/>
    <p:sldId id="287" r:id="rId22"/>
    <p:sldId id="282" r:id="rId23"/>
    <p:sldId id="296" r:id="rId24"/>
    <p:sldId id="297" r:id="rId25"/>
    <p:sldId id="293" r:id="rId26"/>
    <p:sldId id="290" r:id="rId27"/>
    <p:sldId id="295" r:id="rId28"/>
    <p:sldId id="29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Knorr" initials="DK" lastIdx="2" clrIdx="0">
    <p:extLst>
      <p:ext uri="{19B8F6BF-5375-455C-9EA6-DF929625EA0E}">
        <p15:presenceInfo xmlns:p15="http://schemas.microsoft.com/office/powerpoint/2012/main" userId="S-1-5-21-3249378688-1341805923-2001842619-14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C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121" autoAdjust="0"/>
  </p:normalViewPr>
  <p:slideViewPr>
    <p:cSldViewPr snapToGrid="0" showGuides="1">
      <p:cViewPr varScale="1">
        <p:scale>
          <a:sx n="75" d="100"/>
          <a:sy n="75" d="100"/>
        </p:scale>
        <p:origin x="274" y="48"/>
      </p:cViewPr>
      <p:guideLst>
        <p:guide orient="horz" pos="218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15B7BD-613A-4207-B40F-0928E4AD2BDD}" type="datetimeFigureOut">
              <a:rPr lang="en-US" smtClean="0"/>
              <a:t>12/18/2019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ED713-1BAD-43A3-827E-0DB525EC1041}" type="slidenum">
              <a:rPr lang="en-US" smtClean="0"/>
              <a:t>‹#›</a:t>
            </a:fld>
            <a:endParaRPr lang="en-US"/>
          </a:p>
        </p:txBody>
      </p:sp>
    </p:spTree>
    <p:extLst>
      <p:ext uri="{BB962C8B-B14F-4D97-AF65-F5344CB8AC3E}">
        <p14:creationId xmlns:p14="http://schemas.microsoft.com/office/powerpoint/2010/main" val="51262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Graph_of_a_func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en.wikipedia.org/wiki/Binary_classifi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 want to begin</a:t>
            </a:r>
            <a:r>
              <a:rPr lang="en-US" baseline="0" dirty="0" smtClean="0"/>
              <a:t> by pointing out the contradictions in the title slide. And those are the two underlined words there.   I can’t think of anything as impersonal as machine learning and on the other hand we have gentrification which can be deeply personal with long lasting effects. Application of ML is insightful in the context of gentrification. The last contradiction that I want to acknowledge is that I haven’t experienced this phenomenon directly.  And I imagine that many in the audience haven’t either.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if you haven’t experienced it maybe you can imagine your childhood home, or maybe your current home. Any place where you lived, worked, or played.   Now imagine that you’re no longer welcome there.  On top of that, developers are going to tear down your home intentionally or unintentionally removing your sense of place. You no longer belong in your home. </a:t>
            </a:r>
            <a:endParaRPr lang="en-US" dirty="0" smtClean="0"/>
          </a:p>
          <a:p>
            <a:endParaRPr lang="en-US" dirty="0" smtClean="0"/>
          </a:p>
          <a:p>
            <a:r>
              <a:rPr lang="en-US" dirty="0" smtClean="0"/>
              <a:t>And so I’ll begin by</a:t>
            </a:r>
            <a:r>
              <a:rPr lang="en-US" baseline="0" dirty="0" smtClean="0"/>
              <a:t> proposing a solution architect Liz </a:t>
            </a:r>
            <a:r>
              <a:rPr lang="en-US" baseline="0" dirty="0" err="1" smtClean="0"/>
              <a:t>Ogbu</a:t>
            </a:r>
            <a:endParaRPr lang="en-US" dirty="0" smtClean="0"/>
          </a:p>
          <a:p>
            <a:r>
              <a:rPr lang="en-US" dirty="0" smtClean="0"/>
              <a:t>“The first step requires courage, the courage to see each others pain and to be willing to stay in the presence of it, even when it gets uncomfortable”</a:t>
            </a:r>
            <a:endParaRPr lang="en-US" dirty="0"/>
          </a:p>
        </p:txBody>
      </p:sp>
      <p:sp>
        <p:nvSpPr>
          <p:cNvPr id="4" name="Slide Number Placeholder 3"/>
          <p:cNvSpPr>
            <a:spLocks noGrp="1"/>
          </p:cNvSpPr>
          <p:nvPr>
            <p:ph type="sldNum" sz="quarter" idx="10"/>
          </p:nvPr>
        </p:nvSpPr>
        <p:spPr/>
        <p:txBody>
          <a:bodyPr/>
          <a:lstStyle/>
          <a:p>
            <a:fld id="{279ED713-1BAD-43A3-827E-0DB525EC1041}" type="slidenum">
              <a:rPr lang="en-US" smtClean="0"/>
              <a:t>1</a:t>
            </a:fld>
            <a:endParaRPr lang="en-US"/>
          </a:p>
        </p:txBody>
      </p:sp>
    </p:spTree>
    <p:extLst>
      <p:ext uri="{BB962C8B-B14F-4D97-AF65-F5344CB8AC3E}">
        <p14:creationId xmlns:p14="http://schemas.microsoft.com/office/powerpoint/2010/main" val="11123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With that said I hope we can all approach this subject with a lot of respect because it is a truly fascinating interdisciplinary research topic.  David </a:t>
            </a:r>
            <a:r>
              <a:rPr lang="en-US" baseline="0" dirty="0" err="1" smtClean="0"/>
              <a:t>Hammet</a:t>
            </a:r>
            <a:r>
              <a:rPr lang="en-US" baseline="0" dirty="0" smtClean="0"/>
              <a:t> said in 1991 that “</a:t>
            </a:r>
            <a:r>
              <a:rPr lang="en-US" sz="1200" i="1" dirty="0" smtClean="0"/>
              <a:t>Gentrification is a frontier not just </a:t>
            </a:r>
            <a:r>
              <a:rPr lang="en-US" sz="1200" b="1" i="1" dirty="0" smtClean="0"/>
              <a:t>physically</a:t>
            </a:r>
            <a:r>
              <a:rPr lang="en-US" sz="1200" i="1" dirty="0" smtClean="0"/>
              <a:t>, </a:t>
            </a:r>
            <a:r>
              <a:rPr lang="en-US" sz="1200" b="1" i="1" dirty="0" smtClean="0"/>
              <a:t>economically</a:t>
            </a:r>
            <a:r>
              <a:rPr lang="en-US" sz="1200" i="1" dirty="0" smtClean="0"/>
              <a:t>, </a:t>
            </a:r>
            <a:r>
              <a:rPr lang="en-US" sz="1200" b="1" i="1" dirty="0" smtClean="0"/>
              <a:t>socially</a:t>
            </a:r>
            <a:r>
              <a:rPr lang="en-US" sz="1200" i="1" dirty="0" smtClean="0"/>
              <a:t> and </a:t>
            </a:r>
            <a:r>
              <a:rPr lang="en-US" sz="1200" b="1" i="1" dirty="0" smtClean="0"/>
              <a:t>culturally</a:t>
            </a:r>
            <a:r>
              <a:rPr lang="en-US" sz="1200" i="1" dirty="0" smtClean="0"/>
              <a:t>, but also </a:t>
            </a:r>
            <a:r>
              <a:rPr lang="en-US" sz="1200" b="1" i="1" dirty="0" smtClean="0"/>
              <a:t>theoretically</a:t>
            </a:r>
            <a:r>
              <a:rPr lang="en-US" sz="1200" i="1" dirty="0" smtClean="0"/>
              <a:t>, </a:t>
            </a:r>
            <a:r>
              <a:rPr lang="en-US" sz="1200" b="1" i="1" dirty="0" smtClean="0"/>
              <a:t>ideologically</a:t>
            </a:r>
            <a:r>
              <a:rPr lang="en-US" sz="1200" i="1" dirty="0" smtClean="0"/>
              <a:t>, and </a:t>
            </a:r>
            <a:r>
              <a:rPr lang="en-US" sz="1200" b="1" i="1" dirty="0" smtClean="0"/>
              <a:t>politically</a:t>
            </a:r>
            <a:r>
              <a:rPr lang="en-US" sz="1200" i="1" dirty="0" smtClean="0"/>
              <a:t>.  It comprises a contested boundary zone between radically different theories and explanations.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smtClean="0"/>
              <a:t>So there is enough capacity in this problem for everyone in the room with different research areas to contribute to.  That may be thinking about the problem in an ecological perspective, or in the </a:t>
            </a:r>
            <a:r>
              <a:rPr lang="en-US" sz="1200" i="0" dirty="0" err="1" smtClean="0"/>
              <a:t>lense</a:t>
            </a:r>
            <a:r>
              <a:rPr lang="en-US" sz="1200" i="0" dirty="0" smtClean="0"/>
              <a:t> of migratory</a:t>
            </a:r>
            <a:r>
              <a:rPr lang="en-US" sz="1200" i="0" baseline="0" dirty="0" smtClean="0"/>
              <a:t> work that Kelsea focuses on</a:t>
            </a:r>
            <a:r>
              <a:rPr lang="en-US" sz="1200" i="0" dirty="0" smtClean="0"/>
              <a:t>, </a:t>
            </a:r>
            <a:r>
              <a:rPr lang="en-US" sz="1200" i="0" baseline="0" dirty="0" smtClean="0"/>
              <a:t> or links to climate science if we frame the problem of gentrification as a negative externality much like CO2 emissions.</a:t>
            </a:r>
            <a:endParaRPr lang="en-US" sz="1200" i="0" dirty="0" smtClean="0"/>
          </a:p>
          <a:p>
            <a:endParaRPr lang="en-US" dirty="0"/>
          </a:p>
        </p:txBody>
      </p:sp>
      <p:sp>
        <p:nvSpPr>
          <p:cNvPr id="4" name="Slide Number Placeholder 3"/>
          <p:cNvSpPr>
            <a:spLocks noGrp="1"/>
          </p:cNvSpPr>
          <p:nvPr>
            <p:ph type="sldNum" sz="quarter" idx="10"/>
          </p:nvPr>
        </p:nvSpPr>
        <p:spPr/>
        <p:txBody>
          <a:bodyPr/>
          <a:lstStyle/>
          <a:p>
            <a:fld id="{279ED713-1BAD-43A3-827E-0DB525EC1041}" type="slidenum">
              <a:rPr lang="en-US" smtClean="0"/>
              <a:t>2</a:t>
            </a:fld>
            <a:endParaRPr lang="en-US"/>
          </a:p>
        </p:txBody>
      </p:sp>
    </p:spTree>
    <p:extLst>
      <p:ext uri="{BB962C8B-B14F-4D97-AF65-F5344CB8AC3E}">
        <p14:creationId xmlns:p14="http://schemas.microsoft.com/office/powerpoint/2010/main" val="1504599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9ED713-1BAD-43A3-827E-0DB525EC1041}" type="slidenum">
              <a:rPr lang="en-US" smtClean="0"/>
              <a:t>4</a:t>
            </a:fld>
            <a:endParaRPr lang="en-US"/>
          </a:p>
        </p:txBody>
      </p:sp>
    </p:spTree>
    <p:extLst>
      <p:ext uri="{BB962C8B-B14F-4D97-AF65-F5344CB8AC3E}">
        <p14:creationId xmlns:p14="http://schemas.microsoft.com/office/powerpoint/2010/main" val="3270122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those that are unfortunate enough to experience gentrification, displacement, and exclusion, I imagine that you probably don’t need a machine learning algorithm to identify it for them when they look down their street. On the other hand if you’re a high-level decision maker with limited time and resources, I do deeply believe that the first critical step is correctly defining and identifying the problem. So that will be a reoccurring theme throughout my 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I will spend some time to explain where these quantitative definitions stray from their intended target and the need for a better method.</a:t>
            </a:r>
          </a:p>
          <a:p>
            <a:endParaRPr lang="en-US" dirty="0" smtClean="0"/>
          </a:p>
        </p:txBody>
      </p:sp>
      <p:sp>
        <p:nvSpPr>
          <p:cNvPr id="4" name="Slide Number Placeholder 3"/>
          <p:cNvSpPr>
            <a:spLocks noGrp="1"/>
          </p:cNvSpPr>
          <p:nvPr>
            <p:ph type="sldNum" sz="quarter" idx="10"/>
          </p:nvPr>
        </p:nvSpPr>
        <p:spPr/>
        <p:txBody>
          <a:bodyPr/>
          <a:lstStyle/>
          <a:p>
            <a:fld id="{279ED713-1BAD-43A3-827E-0DB525EC1041}" type="slidenum">
              <a:rPr lang="en-US" smtClean="0"/>
              <a:t>7</a:t>
            </a:fld>
            <a:endParaRPr lang="en-US"/>
          </a:p>
        </p:txBody>
      </p:sp>
    </p:spTree>
    <p:extLst>
      <p:ext uri="{BB962C8B-B14F-4D97-AF65-F5344CB8AC3E}">
        <p14:creationId xmlns:p14="http://schemas.microsoft.com/office/powerpoint/2010/main" val="236533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9ED713-1BAD-43A3-827E-0DB525EC1041}" type="slidenum">
              <a:rPr lang="en-US" smtClean="0"/>
              <a:t>17</a:t>
            </a:fld>
            <a:endParaRPr lang="en-US"/>
          </a:p>
        </p:txBody>
      </p:sp>
    </p:spTree>
    <p:extLst>
      <p:ext uri="{BB962C8B-B14F-4D97-AF65-F5344CB8AC3E}">
        <p14:creationId xmlns:p14="http://schemas.microsoft.com/office/powerpoint/2010/main" val="3466362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Sensitivity is the model metric we use to select our best model when there is a high cost associated with False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ROC curve</a:t>
            </a:r>
            <a:r>
              <a:rPr lang="en-US" sz="1200" b="0" i="0" kern="1200" dirty="0" smtClean="0">
                <a:solidFill>
                  <a:schemeClr val="tx1"/>
                </a:solidFill>
                <a:effectLst/>
                <a:latin typeface="+mn-lt"/>
                <a:ea typeface="+mn-ea"/>
                <a:cs typeface="+mn-cs"/>
              </a:rPr>
              <a:t>, is a </a:t>
            </a:r>
            <a:r>
              <a:rPr lang="en-US" sz="1200" b="0" i="0" u="none" strike="noStrike" kern="1200" dirty="0" smtClean="0">
                <a:solidFill>
                  <a:schemeClr val="tx1"/>
                </a:solidFill>
                <a:effectLst/>
                <a:latin typeface="+mn-lt"/>
                <a:ea typeface="+mn-ea"/>
                <a:cs typeface="+mn-cs"/>
                <a:hlinkClick r:id="rId3" tooltip="Graph of a function"/>
              </a:rPr>
              <a:t>graphical plot</a:t>
            </a:r>
            <a:r>
              <a:rPr lang="en-US" sz="1200" b="0" i="0" kern="1200" dirty="0" smtClean="0">
                <a:solidFill>
                  <a:schemeClr val="tx1"/>
                </a:solidFill>
                <a:effectLst/>
                <a:latin typeface="+mn-lt"/>
                <a:ea typeface="+mn-ea"/>
                <a:cs typeface="+mn-cs"/>
              </a:rPr>
              <a:t> that illustrates the diagnostic ability of a </a:t>
            </a:r>
            <a:r>
              <a:rPr lang="en-US" sz="1200" b="0" i="0" u="none" strike="noStrike" kern="1200" dirty="0" smtClean="0">
                <a:solidFill>
                  <a:schemeClr val="tx1"/>
                </a:solidFill>
                <a:effectLst/>
                <a:latin typeface="+mn-lt"/>
                <a:ea typeface="+mn-ea"/>
                <a:cs typeface="+mn-cs"/>
                <a:hlinkClick r:id="rId4" tooltip="Binary classifier"/>
              </a:rPr>
              <a:t>binary classifier</a:t>
            </a:r>
            <a:r>
              <a:rPr lang="en-US" sz="1200" b="0" i="0" kern="1200" dirty="0" smtClean="0">
                <a:solidFill>
                  <a:schemeClr val="tx1"/>
                </a:solidFill>
                <a:effectLst/>
                <a:latin typeface="+mn-lt"/>
                <a:ea typeface="+mn-ea"/>
                <a:cs typeface="+mn-cs"/>
              </a:rPr>
              <a:t> system as its discrimination threshold is varied.</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79ED713-1BAD-43A3-827E-0DB525EC1041}" type="slidenum">
              <a:rPr lang="en-US" smtClean="0"/>
              <a:t>23</a:t>
            </a:fld>
            <a:endParaRPr lang="en-US"/>
          </a:p>
        </p:txBody>
      </p:sp>
    </p:spTree>
    <p:extLst>
      <p:ext uri="{BB962C8B-B14F-4D97-AF65-F5344CB8AC3E}">
        <p14:creationId xmlns:p14="http://schemas.microsoft.com/office/powerpoint/2010/main" val="374705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Increase Precision</a:t>
            </a:r>
            <a:endParaRPr lang="en-US" dirty="0"/>
          </a:p>
        </p:txBody>
      </p:sp>
      <p:sp>
        <p:nvSpPr>
          <p:cNvPr id="4" name="Slide Number Placeholder 3"/>
          <p:cNvSpPr>
            <a:spLocks noGrp="1"/>
          </p:cNvSpPr>
          <p:nvPr>
            <p:ph type="sldNum" sz="quarter" idx="10"/>
          </p:nvPr>
        </p:nvSpPr>
        <p:spPr/>
        <p:txBody>
          <a:bodyPr/>
          <a:lstStyle/>
          <a:p>
            <a:fld id="{279ED713-1BAD-43A3-827E-0DB525EC1041}" type="slidenum">
              <a:rPr lang="en-US" smtClean="0"/>
              <a:t>27</a:t>
            </a:fld>
            <a:endParaRPr lang="en-US"/>
          </a:p>
        </p:txBody>
      </p:sp>
    </p:spTree>
    <p:extLst>
      <p:ext uri="{BB962C8B-B14F-4D97-AF65-F5344CB8AC3E}">
        <p14:creationId xmlns:p14="http://schemas.microsoft.com/office/powerpoint/2010/main" val="171517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091721B-C89D-4BB9-ADCA-E292D59F42B7}" type="datetime1">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61E31-63A1-4CDC-8478-27C120CD2A0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663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878DB0-ACC9-44F5-A904-095CE99B1F4E}" type="datetime1">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61E31-63A1-4CDC-8478-27C120CD2A00}" type="slidenum">
              <a:rPr lang="en-US" smtClean="0"/>
              <a:t>‹#›</a:t>
            </a:fld>
            <a:endParaRPr lang="en-US"/>
          </a:p>
        </p:txBody>
      </p:sp>
    </p:spTree>
    <p:extLst>
      <p:ext uri="{BB962C8B-B14F-4D97-AF65-F5344CB8AC3E}">
        <p14:creationId xmlns:p14="http://schemas.microsoft.com/office/powerpoint/2010/main" val="364012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2B0249-A007-425A-A730-B190A6A12BA5}" type="datetime1">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61E31-63A1-4CDC-8478-27C120CD2A00}" type="slidenum">
              <a:rPr lang="en-US" smtClean="0"/>
              <a:t>‹#›</a:t>
            </a:fld>
            <a:endParaRPr lang="en-US"/>
          </a:p>
        </p:txBody>
      </p:sp>
    </p:spTree>
    <p:extLst>
      <p:ext uri="{BB962C8B-B14F-4D97-AF65-F5344CB8AC3E}">
        <p14:creationId xmlns:p14="http://schemas.microsoft.com/office/powerpoint/2010/main" val="3286288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003396-F4A4-48F8-B958-5FCCA3E0EE55}" type="datetime1">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61E31-63A1-4CDC-8478-27C120CD2A00}" type="slidenum">
              <a:rPr lang="en-US" smtClean="0"/>
              <a:t>‹#›</a:t>
            </a:fld>
            <a:endParaRPr lang="en-US"/>
          </a:p>
        </p:txBody>
      </p:sp>
    </p:spTree>
    <p:extLst>
      <p:ext uri="{BB962C8B-B14F-4D97-AF65-F5344CB8AC3E}">
        <p14:creationId xmlns:p14="http://schemas.microsoft.com/office/powerpoint/2010/main" val="176859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3410E2-0FED-41BF-AC13-B943FCA70ABA}" type="datetime1">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61E31-63A1-4CDC-8478-27C120CD2A0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49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0BC67D-E46B-495F-A92B-5D1FD6E7C941}" type="datetime1">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61E31-63A1-4CDC-8478-27C120CD2A00}" type="slidenum">
              <a:rPr lang="en-US" smtClean="0"/>
              <a:t>‹#›</a:t>
            </a:fld>
            <a:endParaRPr lang="en-US"/>
          </a:p>
        </p:txBody>
      </p:sp>
    </p:spTree>
    <p:extLst>
      <p:ext uri="{BB962C8B-B14F-4D97-AF65-F5344CB8AC3E}">
        <p14:creationId xmlns:p14="http://schemas.microsoft.com/office/powerpoint/2010/main" val="1231805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7214172-494B-40EE-A908-2CC2E91EB411}" type="datetime1">
              <a:rPr lang="en-US" smtClean="0"/>
              <a:t>12/18/2019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61E31-63A1-4CDC-8478-27C120CD2A00}" type="slidenum">
              <a:rPr lang="en-US" smtClean="0"/>
              <a:t>‹#›</a:t>
            </a:fld>
            <a:endParaRPr lang="en-US"/>
          </a:p>
        </p:txBody>
      </p:sp>
    </p:spTree>
    <p:extLst>
      <p:ext uri="{BB962C8B-B14F-4D97-AF65-F5344CB8AC3E}">
        <p14:creationId xmlns:p14="http://schemas.microsoft.com/office/powerpoint/2010/main" val="123966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11BCE86-5BCA-4461-A70C-359CC89B9ED5}" type="datetime1">
              <a:rPr lang="en-US" smtClean="0"/>
              <a:t>12/18/2019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61E31-63A1-4CDC-8478-27C120CD2A00}" type="slidenum">
              <a:rPr lang="en-US" smtClean="0"/>
              <a:t>‹#›</a:t>
            </a:fld>
            <a:endParaRPr lang="en-US"/>
          </a:p>
        </p:txBody>
      </p:sp>
    </p:spTree>
    <p:extLst>
      <p:ext uri="{BB962C8B-B14F-4D97-AF65-F5344CB8AC3E}">
        <p14:creationId xmlns:p14="http://schemas.microsoft.com/office/powerpoint/2010/main" val="1881712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C7114CF-23CE-4685-B951-1833E74D27F4}" type="datetime1">
              <a:rPr lang="en-US" smtClean="0"/>
              <a:t>12/18/2019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1861E31-63A1-4CDC-8478-27C120CD2A00}" type="slidenum">
              <a:rPr lang="en-US" smtClean="0"/>
              <a:t>‹#›</a:t>
            </a:fld>
            <a:endParaRPr lang="en-US"/>
          </a:p>
        </p:txBody>
      </p:sp>
    </p:spTree>
    <p:extLst>
      <p:ext uri="{BB962C8B-B14F-4D97-AF65-F5344CB8AC3E}">
        <p14:creationId xmlns:p14="http://schemas.microsoft.com/office/powerpoint/2010/main" val="1782160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AB59C04-5BF0-4CA2-B3B1-92012169D395}" type="datetime1">
              <a:rPr lang="en-US" smtClean="0"/>
              <a:t>12/18/2019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861E31-63A1-4CDC-8478-27C120CD2A00}" type="slidenum">
              <a:rPr lang="en-US" smtClean="0"/>
              <a:t>‹#›</a:t>
            </a:fld>
            <a:endParaRPr lang="en-US"/>
          </a:p>
        </p:txBody>
      </p:sp>
    </p:spTree>
    <p:extLst>
      <p:ext uri="{BB962C8B-B14F-4D97-AF65-F5344CB8AC3E}">
        <p14:creationId xmlns:p14="http://schemas.microsoft.com/office/powerpoint/2010/main" val="1805872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46B660-7629-45DB-8472-1F97E528CE54}" type="datetime1">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61E31-63A1-4CDC-8478-27C120CD2A00}" type="slidenum">
              <a:rPr lang="en-US" smtClean="0"/>
              <a:t>‹#›</a:t>
            </a:fld>
            <a:endParaRPr lang="en-US"/>
          </a:p>
        </p:txBody>
      </p:sp>
    </p:spTree>
    <p:extLst>
      <p:ext uri="{BB962C8B-B14F-4D97-AF65-F5344CB8AC3E}">
        <p14:creationId xmlns:p14="http://schemas.microsoft.com/office/powerpoint/2010/main" val="1356170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100C4D1-F2D3-4E41-B80F-D3E89BD96308}" type="datetime1">
              <a:rPr lang="en-US" smtClean="0"/>
              <a:t>12/18/2019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1861E31-63A1-4CDC-8478-27C120CD2A0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71480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1828800"/>
            <a:ext cx="10058400" cy="1844802"/>
          </a:xfrm>
        </p:spPr>
        <p:txBody>
          <a:bodyPr>
            <a:normAutofit/>
          </a:bodyPr>
          <a:lstStyle/>
          <a:p>
            <a:r>
              <a:rPr lang="en-US" sz="4000" u="sng" cap="all" spc="200" dirty="0">
                <a:solidFill>
                  <a:schemeClr val="tx2"/>
                </a:solidFill>
                <a:ea typeface="+mn-ea"/>
                <a:cs typeface="+mn-cs"/>
              </a:rPr>
              <a:t>Machine Learning </a:t>
            </a:r>
            <a:r>
              <a:rPr lang="en-US" sz="4000" cap="all" spc="200" dirty="0">
                <a:solidFill>
                  <a:schemeClr val="tx2"/>
                </a:solidFill>
                <a:ea typeface="+mn-ea"/>
                <a:cs typeface="+mn-cs"/>
              </a:rPr>
              <a:t>Identification and Predictions of </a:t>
            </a:r>
            <a:r>
              <a:rPr lang="en-US" sz="4000" u="sng" cap="all" spc="200" dirty="0">
                <a:solidFill>
                  <a:schemeClr val="tx2"/>
                </a:solidFill>
                <a:ea typeface="+mn-ea"/>
                <a:cs typeface="+mn-cs"/>
              </a:rPr>
              <a:t>Gentrification</a:t>
            </a:r>
            <a:r>
              <a:rPr lang="en-US" sz="4000" cap="all" spc="200" dirty="0">
                <a:solidFill>
                  <a:schemeClr val="tx2"/>
                </a:solidFill>
                <a:ea typeface="+mn-ea"/>
                <a:cs typeface="+mn-cs"/>
              </a:rPr>
              <a:t> in Nashville, TN.</a:t>
            </a:r>
          </a:p>
        </p:txBody>
      </p:sp>
      <p:sp>
        <p:nvSpPr>
          <p:cNvPr id="3" name="Subtitle 2"/>
          <p:cNvSpPr>
            <a:spLocks noGrp="1"/>
          </p:cNvSpPr>
          <p:nvPr>
            <p:ph type="subTitle" idx="1"/>
          </p:nvPr>
        </p:nvSpPr>
        <p:spPr>
          <a:xfrm>
            <a:off x="1524000" y="4465638"/>
            <a:ext cx="9144000" cy="1655762"/>
          </a:xfrm>
        </p:spPr>
        <p:txBody>
          <a:bodyPr/>
          <a:lstStyle/>
          <a:p>
            <a:r>
              <a:rPr lang="en-US" dirty="0" smtClean="0"/>
              <a:t>David Knorr</a:t>
            </a:r>
          </a:p>
          <a:p>
            <a:endParaRPr lang="en-US" dirty="0" smtClean="0"/>
          </a:p>
          <a:p>
            <a:r>
              <a:rPr lang="en-US" sz="1600" dirty="0"/>
              <a:t>Vanderbilt Institute for Smart Cities Operation and Research</a:t>
            </a:r>
            <a:endParaRPr lang="en-US" sz="1600" dirty="0" smtClean="0"/>
          </a:p>
        </p:txBody>
      </p:sp>
      <p:sp>
        <p:nvSpPr>
          <p:cNvPr id="4" name="Slide Number Placeholder 3"/>
          <p:cNvSpPr>
            <a:spLocks noGrp="1"/>
          </p:cNvSpPr>
          <p:nvPr>
            <p:ph type="sldNum" sz="quarter" idx="12"/>
          </p:nvPr>
        </p:nvSpPr>
        <p:spPr/>
        <p:txBody>
          <a:bodyPr/>
          <a:lstStyle/>
          <a:p>
            <a:fld id="{51861E31-63A1-4CDC-8478-27C120CD2A00}" type="slidenum">
              <a:rPr lang="en-US" smtClean="0"/>
              <a:t>1</a:t>
            </a:fld>
            <a:endParaRPr lang="en-US"/>
          </a:p>
        </p:txBody>
      </p:sp>
    </p:spTree>
    <p:extLst>
      <p:ext uri="{BB962C8B-B14F-4D97-AF65-F5344CB8AC3E}">
        <p14:creationId xmlns:p14="http://schemas.microsoft.com/office/powerpoint/2010/main" val="1000616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pPr marL="0" indent="0">
              <a:buNone/>
            </a:pPr>
            <a:r>
              <a:rPr lang="en-US" sz="3600" dirty="0" smtClean="0"/>
              <a:t>”</a:t>
            </a:r>
            <a:r>
              <a:rPr lang="en-US" sz="3600" i="1" dirty="0"/>
              <a:t>If one wants to better understand, predict and even alter changes in urban neighborhoods, one thus must be </a:t>
            </a:r>
            <a:r>
              <a:rPr lang="en-US" sz="3600" i="1" dirty="0">
                <a:solidFill>
                  <a:srgbClr val="C00000"/>
                </a:solidFill>
              </a:rPr>
              <a:t>exceedingly careful in operationally specifying the exact dynamic in question</a:t>
            </a:r>
            <a:r>
              <a:rPr lang="en-US" sz="3600" i="1" dirty="0"/>
              <a:t>, and must recognize that such a specification may, in itself, influence the outcome of the analysis.</a:t>
            </a:r>
            <a:r>
              <a:rPr lang="en-US" sz="3600" dirty="0"/>
              <a:t>”   </a:t>
            </a:r>
            <a:endParaRPr lang="en-US" sz="3600" dirty="0" smtClean="0"/>
          </a:p>
          <a:p>
            <a:pPr marL="0" indent="0">
              <a:buNone/>
            </a:pPr>
            <a:r>
              <a:rPr lang="en-US" sz="3600" dirty="0" smtClean="0"/>
              <a:t>(</a:t>
            </a:r>
            <a:r>
              <a:rPr lang="en-US" sz="3600" dirty="0" err="1"/>
              <a:t>Galster</a:t>
            </a:r>
            <a:r>
              <a:rPr lang="en-US" sz="3600" dirty="0"/>
              <a:t> and </a:t>
            </a:r>
            <a:r>
              <a:rPr lang="en-US" sz="3600" dirty="0" smtClean="0"/>
              <a:t>Peacock, 1985)</a:t>
            </a:r>
            <a:endParaRPr lang="en-US" sz="3600" dirty="0"/>
          </a:p>
          <a:p>
            <a:endParaRPr lang="en-US" dirty="0"/>
          </a:p>
        </p:txBody>
      </p:sp>
      <p:sp>
        <p:nvSpPr>
          <p:cNvPr id="4" name="Slide Number Placeholder 3"/>
          <p:cNvSpPr>
            <a:spLocks noGrp="1"/>
          </p:cNvSpPr>
          <p:nvPr>
            <p:ph type="sldNum" sz="quarter" idx="12"/>
          </p:nvPr>
        </p:nvSpPr>
        <p:spPr/>
        <p:txBody>
          <a:bodyPr/>
          <a:lstStyle/>
          <a:p>
            <a:fld id="{51861E31-63A1-4CDC-8478-27C120CD2A00}" type="slidenum">
              <a:rPr lang="en-US" smtClean="0"/>
              <a:t>10</a:t>
            </a:fld>
            <a:endParaRPr lang="en-US"/>
          </a:p>
        </p:txBody>
      </p:sp>
    </p:spTree>
    <p:extLst>
      <p:ext uri="{BB962C8B-B14F-4D97-AF65-F5344CB8AC3E}">
        <p14:creationId xmlns:p14="http://schemas.microsoft.com/office/powerpoint/2010/main" val="174587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Quantitative Definitions of Gentrification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16221029"/>
              </p:ext>
            </p:extLst>
          </p:nvPr>
        </p:nvGraphicFramePr>
        <p:xfrm>
          <a:off x="1136650" y="2237264"/>
          <a:ext cx="9918700" cy="3528060"/>
        </p:xfrm>
        <a:graphic>
          <a:graphicData uri="http://schemas.openxmlformats.org/drawingml/2006/table">
            <a:tbl>
              <a:tblPr/>
              <a:tblGrid>
                <a:gridCol w="1587500"/>
                <a:gridCol w="977900"/>
                <a:gridCol w="774700"/>
                <a:gridCol w="1117600"/>
                <a:gridCol w="1765300"/>
                <a:gridCol w="3695700"/>
              </a:tblGrid>
              <a:tr h="182880">
                <a:tc>
                  <a:txBody>
                    <a:bodyPr/>
                    <a:lstStyle/>
                    <a:p>
                      <a:pPr algn="ctr" fontAlgn="ctr"/>
                      <a:r>
                        <a:rPr lang="en-US" sz="1100" b="1" i="0" u="none" strike="noStrike" dirty="0">
                          <a:solidFill>
                            <a:srgbClr val="000000"/>
                          </a:solidFill>
                          <a:effectLst/>
                          <a:latin typeface="Calibri" panose="020F0502020204030204" pitchFamily="34" charset="0"/>
                        </a:rPr>
                        <a:t>Author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100" b="1" i="0" u="none" strike="noStrike">
                          <a:solidFill>
                            <a:srgbClr val="000000"/>
                          </a:solidFill>
                          <a:effectLst/>
                          <a:latin typeface="Calibri" panose="020F0502020204030204" pitchFamily="34" charset="0"/>
                        </a:rPr>
                        <a:t>Extent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100" b="1" i="0" u="none" strike="noStrike">
                          <a:solidFill>
                            <a:srgbClr val="000000"/>
                          </a:solidFill>
                          <a:effectLst/>
                          <a:latin typeface="Calibri" panose="020F0502020204030204" pitchFamily="34" charset="0"/>
                        </a:rPr>
                        <a:t>Spatial Unit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100" b="1" i="0" u="none" strike="noStrike">
                          <a:solidFill>
                            <a:srgbClr val="000000"/>
                          </a:solidFill>
                          <a:effectLst/>
                          <a:latin typeface="Calibri" panose="020F0502020204030204" pitchFamily="34" charset="0"/>
                        </a:rPr>
                        <a:t>Time Period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100" b="1" i="0" u="none" strike="noStrike">
                          <a:solidFill>
                            <a:srgbClr val="000000"/>
                          </a:solidFill>
                          <a:effectLst/>
                          <a:latin typeface="Calibri" panose="020F0502020204030204" pitchFamily="34" charset="0"/>
                        </a:rPr>
                        <a:t>Eligibility Criteria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100" b="1" i="0" u="none" strike="noStrike">
                          <a:solidFill>
                            <a:srgbClr val="000000"/>
                          </a:solidFill>
                          <a:effectLst/>
                          <a:latin typeface="Calibri" panose="020F0502020204030204" pitchFamily="34" charset="0"/>
                        </a:rPr>
                        <a:t>Gentrification Criteria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r>
              <a:tr h="784860">
                <a:tc>
                  <a:txBody>
                    <a:bodyPr/>
                    <a:lstStyle/>
                    <a:p>
                      <a:pPr algn="ctr" fontAlgn="ctr"/>
                      <a:r>
                        <a:rPr lang="en-US" sz="1100" b="0" i="0" u="none" strike="noStrike">
                          <a:solidFill>
                            <a:srgbClr val="000000"/>
                          </a:solidFill>
                          <a:effectLst/>
                          <a:latin typeface="Calibri" panose="020F0502020204030204" pitchFamily="34" charset="0"/>
                        </a:rPr>
                        <a:t>Chapple (2009)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San Francisco</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Census Tracts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1990-2000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Below </a:t>
                      </a:r>
                      <a:r>
                        <a:rPr lang="en-US" sz="1100" b="0" i="0" u="none" strike="noStrike" dirty="0" smtClean="0">
                          <a:solidFill>
                            <a:srgbClr val="000000"/>
                          </a:solidFill>
                          <a:effectLst/>
                          <a:latin typeface="Calibri" panose="020F0502020204030204" pitchFamily="34" charset="0"/>
                        </a:rPr>
                        <a:t>40% of </a:t>
                      </a:r>
                      <a:r>
                        <a:rPr lang="en-US" sz="1100" b="0" i="0" u="none" strike="noStrike" dirty="0">
                          <a:solidFill>
                            <a:srgbClr val="000000"/>
                          </a:solidFill>
                          <a:effectLst/>
                          <a:latin typeface="Calibri" panose="020F0502020204030204" pitchFamily="34" charset="0"/>
                        </a:rPr>
                        <a:t>regional household income.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Median Home Value Appreciation above regional average; Increase in educational attainment above regional average.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8640">
                <a:tc>
                  <a:txBody>
                    <a:bodyPr/>
                    <a:lstStyle/>
                    <a:p>
                      <a:pPr algn="ctr" fontAlgn="ctr"/>
                      <a:r>
                        <a:rPr lang="en-US" sz="1100" b="0" i="0" u="none" strike="noStrike">
                          <a:solidFill>
                            <a:srgbClr val="000000"/>
                          </a:solidFill>
                          <a:effectLst/>
                          <a:latin typeface="Calibri" panose="020F0502020204030204" pitchFamily="34" charset="0"/>
                        </a:rPr>
                        <a:t>Hammel and Wyly (1996)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50 largest US Metropolitan Statistical Areas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Census Tracts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1960 - 1990 (</a:t>
                      </a:r>
                      <a:r>
                        <a:rPr lang="en-US" sz="1100" b="0" i="0" u="none" strike="noStrike" dirty="0" err="1">
                          <a:solidFill>
                            <a:srgbClr val="000000"/>
                          </a:solidFill>
                          <a:effectLst/>
                          <a:latin typeface="Calibri" panose="020F0502020204030204" pitchFamily="34" charset="0"/>
                        </a:rPr>
                        <a:t>Deccenial</a:t>
                      </a:r>
                      <a:r>
                        <a:rPr lang="en-US" sz="1100" b="0" i="0" u="none" strike="noStrike" dirty="0">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Below 50% of city-wide median income.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Above 50% city-wide median income.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31520">
                <a:tc>
                  <a:txBody>
                    <a:bodyPr/>
                    <a:lstStyle/>
                    <a:p>
                      <a:pPr algn="ctr" fontAlgn="ctr"/>
                      <a:r>
                        <a:rPr lang="en-US" sz="1100" b="0" i="0" u="none" strike="noStrike" dirty="0">
                          <a:solidFill>
                            <a:srgbClr val="000000"/>
                          </a:solidFill>
                          <a:effectLst/>
                          <a:latin typeface="Calibri" panose="020F0502020204030204" pitchFamily="34" charset="0"/>
                        </a:rPr>
                        <a:t>Freeman (2005)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National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Census Tracts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1980 - 2000 (Deccenial)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Median income less than city median; proportion of housing built within last 20 years less than city median.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Increase in educational attainment greater than city median; Increase in real housing prices during each intercensal period.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31520">
                <a:tc>
                  <a:txBody>
                    <a:bodyPr/>
                    <a:lstStyle/>
                    <a:p>
                      <a:pPr algn="ctr" fontAlgn="ctr"/>
                      <a:r>
                        <a:rPr lang="en-US" sz="1100" b="0" i="0" u="none" strike="noStrike">
                          <a:solidFill>
                            <a:srgbClr val="000000"/>
                          </a:solidFill>
                          <a:effectLst/>
                          <a:latin typeface="Calibri" panose="020F0502020204030204" pitchFamily="34" charset="0"/>
                        </a:rPr>
                        <a:t>Martin (2019)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National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Census </a:t>
                      </a:r>
                      <a:r>
                        <a:rPr lang="en-US" sz="1100" b="0" i="0" u="none" strike="noStrike" dirty="0" smtClean="0">
                          <a:solidFill>
                            <a:srgbClr val="000000"/>
                          </a:solidFill>
                          <a:effectLst/>
                          <a:latin typeface="Calibri" panose="020F0502020204030204" pitchFamily="34" charset="0"/>
                        </a:rPr>
                        <a:t>Blocks</a:t>
                      </a:r>
                      <a:endParaRPr lang="en-US" sz="11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1970 - 2010 (Deccenial)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Average HH income less than 80% of city-wide average income.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Increase in average household income by at least 25% median average household income (weak gentrification) or 50% (strong gentrification)</a:t>
                      </a:r>
                      <a:br>
                        <a:rPr lang="en-US" sz="1100" b="0" i="0" u="none" strike="noStrike" dirty="0">
                          <a:solidFill>
                            <a:srgbClr val="000000"/>
                          </a:solidFill>
                          <a:effectLst/>
                          <a:latin typeface="Calibri" panose="020F0502020204030204" pitchFamily="34" charset="0"/>
                        </a:rPr>
                      </a:br>
                      <a:endParaRPr lang="en-US" sz="11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8640">
                <a:tc>
                  <a:txBody>
                    <a:bodyPr/>
                    <a:lstStyle/>
                    <a:p>
                      <a:pPr algn="ctr" fontAlgn="ctr"/>
                      <a:r>
                        <a:rPr lang="en-US" sz="1100" b="0" i="0" u="none" strike="noStrike">
                          <a:solidFill>
                            <a:srgbClr val="000000"/>
                          </a:solidFill>
                          <a:effectLst/>
                          <a:latin typeface="Calibri" panose="020F0502020204030204" pitchFamily="34" charset="0"/>
                        </a:rPr>
                        <a:t>Ellen and Ding (2016)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National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Census Tracts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1980 -2010 (Deccenial)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Average family Income below 40th percentile of metro average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At least a 10-percentage-point increase in the tract-to-metro ratio of 1) average family income, 2) share of white residents, 3) share of college-educated residents, or 4) median rent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Rectangle 5"/>
          <p:cNvSpPr/>
          <p:nvPr/>
        </p:nvSpPr>
        <p:spPr>
          <a:xfrm>
            <a:off x="1133856" y="3758184"/>
            <a:ext cx="9921494" cy="729996"/>
          </a:xfrm>
          <a:prstGeom prst="rect">
            <a:avLst/>
          </a:prstGeom>
          <a:solidFill>
            <a:srgbClr val="FFC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51861E31-63A1-4CDC-8478-27C120CD2A00}" type="slidenum">
              <a:rPr lang="en-US" smtClean="0"/>
              <a:t>11</a:t>
            </a:fld>
            <a:endParaRPr lang="en-US"/>
          </a:p>
        </p:txBody>
      </p:sp>
    </p:spTree>
    <p:extLst>
      <p:ext uri="{BB962C8B-B14F-4D97-AF65-F5344CB8AC3E}">
        <p14:creationId xmlns:p14="http://schemas.microsoft.com/office/powerpoint/2010/main" val="318296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603631" y="1004712"/>
            <a:ext cx="2080009" cy="1869954"/>
          </a:xfrm>
          <a:custGeom>
            <a:avLst/>
            <a:gdLst>
              <a:gd name="connsiteX0" fmla="*/ 0 w 1989574"/>
              <a:gd name="connsiteY0" fmla="*/ 1859027 h 1859027"/>
              <a:gd name="connsiteX1" fmla="*/ 874207 w 1989574"/>
              <a:gd name="connsiteY1" fmla="*/ 82 h 1859027"/>
              <a:gd name="connsiteX2" fmla="*/ 1989574 w 1989574"/>
              <a:gd name="connsiteY2" fmla="*/ 1798737 h 1859027"/>
            </a:gdLst>
            <a:ahLst/>
            <a:cxnLst>
              <a:cxn ang="0">
                <a:pos x="connsiteX0" y="connsiteY0"/>
              </a:cxn>
              <a:cxn ang="0">
                <a:pos x="connsiteX1" y="connsiteY1"/>
              </a:cxn>
              <a:cxn ang="0">
                <a:pos x="connsiteX2" y="connsiteY2"/>
              </a:cxn>
            </a:cxnLst>
            <a:rect l="l" t="t" r="r" b="b"/>
            <a:pathLst>
              <a:path w="1989574" h="1859027">
                <a:moveTo>
                  <a:pt x="0" y="1859027"/>
                </a:moveTo>
                <a:cubicBezTo>
                  <a:pt x="271305" y="934578"/>
                  <a:pt x="542611" y="10130"/>
                  <a:pt x="874207" y="82"/>
                </a:cubicBezTo>
                <a:cubicBezTo>
                  <a:pt x="1205803" y="-9966"/>
                  <a:pt x="1597688" y="894385"/>
                  <a:pt x="1989574" y="17987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 name="Straight Arrow Connector 5"/>
          <p:cNvCxnSpPr/>
          <p:nvPr/>
        </p:nvCxnSpPr>
        <p:spPr>
          <a:xfrm>
            <a:off x="1342376" y="2874666"/>
            <a:ext cx="25723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342376" y="531725"/>
            <a:ext cx="1675" cy="23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1607820" y="998220"/>
            <a:ext cx="975360" cy="1882140"/>
          </a:xfrm>
          <a:custGeom>
            <a:avLst/>
            <a:gdLst>
              <a:gd name="connsiteX0" fmla="*/ 0 w 960120"/>
              <a:gd name="connsiteY0" fmla="*/ 1869440 h 1874520"/>
              <a:gd name="connsiteX1" fmla="*/ 71120 w 960120"/>
              <a:gd name="connsiteY1" fmla="*/ 1615440 h 1874520"/>
              <a:gd name="connsiteX2" fmla="*/ 213360 w 960120"/>
              <a:gd name="connsiteY2" fmla="*/ 1168400 h 1874520"/>
              <a:gd name="connsiteX3" fmla="*/ 309880 w 960120"/>
              <a:gd name="connsiteY3" fmla="*/ 883920 h 1874520"/>
              <a:gd name="connsiteX4" fmla="*/ 431800 w 960120"/>
              <a:gd name="connsiteY4" fmla="*/ 589280 h 1874520"/>
              <a:gd name="connsiteX5" fmla="*/ 548640 w 960120"/>
              <a:gd name="connsiteY5" fmla="*/ 325120 h 1874520"/>
              <a:gd name="connsiteX6" fmla="*/ 675640 w 960120"/>
              <a:gd name="connsiteY6" fmla="*/ 132080 h 1874520"/>
              <a:gd name="connsiteX7" fmla="*/ 807720 w 960120"/>
              <a:gd name="connsiteY7" fmla="*/ 30480 h 1874520"/>
              <a:gd name="connsiteX8" fmla="*/ 878840 w 960120"/>
              <a:gd name="connsiteY8" fmla="*/ 0 h 1874520"/>
              <a:gd name="connsiteX9" fmla="*/ 919480 w 960120"/>
              <a:gd name="connsiteY9" fmla="*/ 0 h 1874520"/>
              <a:gd name="connsiteX10" fmla="*/ 960120 w 960120"/>
              <a:gd name="connsiteY10" fmla="*/ 1874520 h 1874520"/>
              <a:gd name="connsiteX11" fmla="*/ 0 w 960120"/>
              <a:gd name="connsiteY11" fmla="*/ 186944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 h="1874520">
                <a:moveTo>
                  <a:pt x="0" y="1869440"/>
                </a:moveTo>
                <a:lnTo>
                  <a:pt x="71120" y="1615440"/>
                </a:lnTo>
                <a:lnTo>
                  <a:pt x="213360" y="1168400"/>
                </a:lnTo>
                <a:lnTo>
                  <a:pt x="309880" y="883920"/>
                </a:lnTo>
                <a:lnTo>
                  <a:pt x="431800" y="589280"/>
                </a:lnTo>
                <a:lnTo>
                  <a:pt x="548640" y="325120"/>
                </a:lnTo>
                <a:lnTo>
                  <a:pt x="675640" y="132080"/>
                </a:lnTo>
                <a:lnTo>
                  <a:pt x="807720" y="30480"/>
                </a:lnTo>
                <a:lnTo>
                  <a:pt x="878840" y="0"/>
                </a:lnTo>
                <a:lnTo>
                  <a:pt x="919480" y="0"/>
                </a:lnTo>
                <a:lnTo>
                  <a:pt x="960120" y="1874520"/>
                </a:lnTo>
                <a:lnTo>
                  <a:pt x="0" y="1869440"/>
                </a:lnTo>
                <a:close/>
              </a:path>
            </a:pathLst>
          </a:custGeom>
          <a:solidFill>
            <a:srgbClr val="92D05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prstClr val="white"/>
              </a:solidFill>
            </a:endParaRPr>
          </a:p>
        </p:txBody>
      </p:sp>
      <p:sp>
        <p:nvSpPr>
          <p:cNvPr id="15" name="TextBox 14"/>
          <p:cNvSpPr txBox="1"/>
          <p:nvPr/>
        </p:nvSpPr>
        <p:spPr>
          <a:xfrm>
            <a:off x="1850653" y="2464091"/>
            <a:ext cx="572257" cy="21544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Eligible</a:t>
            </a:r>
          </a:p>
        </p:txBody>
      </p:sp>
      <p:sp>
        <p:nvSpPr>
          <p:cNvPr id="18" name="Freeform 17"/>
          <p:cNvSpPr/>
          <p:nvPr/>
        </p:nvSpPr>
        <p:spPr>
          <a:xfrm>
            <a:off x="2552700" y="1017270"/>
            <a:ext cx="1158240" cy="1859280"/>
          </a:xfrm>
          <a:custGeom>
            <a:avLst/>
            <a:gdLst>
              <a:gd name="connsiteX0" fmla="*/ 0 w 1158240"/>
              <a:gd name="connsiteY0" fmla="*/ 0 h 1859280"/>
              <a:gd name="connsiteX1" fmla="*/ 102870 w 1158240"/>
              <a:gd name="connsiteY1" fmla="*/ 34290 h 1859280"/>
              <a:gd name="connsiteX2" fmla="*/ 217170 w 1158240"/>
              <a:gd name="connsiteY2" fmla="*/ 125730 h 1859280"/>
              <a:gd name="connsiteX3" fmla="*/ 361950 w 1158240"/>
              <a:gd name="connsiteY3" fmla="*/ 308610 h 1859280"/>
              <a:gd name="connsiteX4" fmla="*/ 556260 w 1158240"/>
              <a:gd name="connsiteY4" fmla="*/ 605790 h 1859280"/>
              <a:gd name="connsiteX5" fmla="*/ 803910 w 1158240"/>
              <a:gd name="connsiteY5" fmla="*/ 1101090 h 1859280"/>
              <a:gd name="connsiteX6" fmla="*/ 1005840 w 1158240"/>
              <a:gd name="connsiteY6" fmla="*/ 1550670 h 1859280"/>
              <a:gd name="connsiteX7" fmla="*/ 1158240 w 1158240"/>
              <a:gd name="connsiteY7" fmla="*/ 1859280 h 1859280"/>
              <a:gd name="connsiteX8" fmla="*/ 68580 w 1158240"/>
              <a:gd name="connsiteY8" fmla="*/ 1859280 h 1859280"/>
              <a:gd name="connsiteX9" fmla="*/ 38100 w 1158240"/>
              <a:gd name="connsiteY9" fmla="*/ 1855470 h 1859280"/>
              <a:gd name="connsiteX10" fmla="*/ 0 w 1158240"/>
              <a:gd name="connsiteY10" fmla="*/ 0 h 18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240" h="1859280">
                <a:moveTo>
                  <a:pt x="0" y="0"/>
                </a:moveTo>
                <a:lnTo>
                  <a:pt x="102870" y="34290"/>
                </a:lnTo>
                <a:lnTo>
                  <a:pt x="217170" y="125730"/>
                </a:lnTo>
                <a:lnTo>
                  <a:pt x="361950" y="308610"/>
                </a:lnTo>
                <a:lnTo>
                  <a:pt x="556260" y="605790"/>
                </a:lnTo>
                <a:lnTo>
                  <a:pt x="803910" y="1101090"/>
                </a:lnTo>
                <a:lnTo>
                  <a:pt x="1005840" y="1550670"/>
                </a:lnTo>
                <a:lnTo>
                  <a:pt x="1158240" y="1859280"/>
                </a:lnTo>
                <a:lnTo>
                  <a:pt x="68580" y="1859280"/>
                </a:lnTo>
                <a:lnTo>
                  <a:pt x="38100" y="1855470"/>
                </a:lnTo>
                <a:lnTo>
                  <a:pt x="0" y="0"/>
                </a:lnTo>
                <a:close/>
              </a:path>
            </a:pathLst>
          </a:cu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Box 18"/>
          <p:cNvSpPr txBox="1"/>
          <p:nvPr/>
        </p:nvSpPr>
        <p:spPr>
          <a:xfrm>
            <a:off x="2753774" y="2484404"/>
            <a:ext cx="594777" cy="21544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Ineligible</a:t>
            </a:r>
          </a:p>
        </p:txBody>
      </p:sp>
      <p:cxnSp>
        <p:nvCxnSpPr>
          <p:cNvPr id="10" name="Straight Connector 9"/>
          <p:cNvCxnSpPr/>
          <p:nvPr/>
        </p:nvCxnSpPr>
        <p:spPr>
          <a:xfrm>
            <a:off x="2533110" y="531725"/>
            <a:ext cx="55262" cy="24132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50653" y="2931297"/>
            <a:ext cx="1467859" cy="276999"/>
          </a:xfrm>
          <a:prstGeom prst="rect">
            <a:avLst/>
          </a:prstGeom>
          <a:noFill/>
        </p:spPr>
        <p:txBody>
          <a:bodyPr wrap="square" rtlCol="0">
            <a:spAutoFit/>
          </a:bodyPr>
          <a:lstStyle/>
          <a:p>
            <a:r>
              <a:rPr lang="en-US" sz="1200" dirty="0">
                <a:solidFill>
                  <a:prstClr val="black"/>
                </a:solidFill>
                <a:latin typeface="Cambria" panose="02040503050406030204" pitchFamily="18" charset="0"/>
                <a:ea typeface="Cambria" panose="02040503050406030204" pitchFamily="18" charset="0"/>
              </a:rPr>
              <a:t>Household Income</a:t>
            </a:r>
          </a:p>
        </p:txBody>
      </p:sp>
      <p:sp>
        <p:nvSpPr>
          <p:cNvPr id="22" name="Freeform 21"/>
          <p:cNvSpPr/>
          <p:nvPr/>
        </p:nvSpPr>
        <p:spPr>
          <a:xfrm>
            <a:off x="5748911" y="1039146"/>
            <a:ext cx="2080009" cy="1869954"/>
          </a:xfrm>
          <a:custGeom>
            <a:avLst/>
            <a:gdLst>
              <a:gd name="connsiteX0" fmla="*/ 0 w 1989574"/>
              <a:gd name="connsiteY0" fmla="*/ 1859027 h 1859027"/>
              <a:gd name="connsiteX1" fmla="*/ 874207 w 1989574"/>
              <a:gd name="connsiteY1" fmla="*/ 82 h 1859027"/>
              <a:gd name="connsiteX2" fmla="*/ 1989574 w 1989574"/>
              <a:gd name="connsiteY2" fmla="*/ 1798737 h 1859027"/>
            </a:gdLst>
            <a:ahLst/>
            <a:cxnLst>
              <a:cxn ang="0">
                <a:pos x="connsiteX0" y="connsiteY0"/>
              </a:cxn>
              <a:cxn ang="0">
                <a:pos x="connsiteX1" y="connsiteY1"/>
              </a:cxn>
              <a:cxn ang="0">
                <a:pos x="connsiteX2" y="connsiteY2"/>
              </a:cxn>
            </a:cxnLst>
            <a:rect l="l" t="t" r="r" b="b"/>
            <a:pathLst>
              <a:path w="1989574" h="1859027">
                <a:moveTo>
                  <a:pt x="0" y="1859027"/>
                </a:moveTo>
                <a:cubicBezTo>
                  <a:pt x="271305" y="934578"/>
                  <a:pt x="542611" y="10130"/>
                  <a:pt x="874207" y="82"/>
                </a:cubicBezTo>
                <a:cubicBezTo>
                  <a:pt x="1205803" y="-9966"/>
                  <a:pt x="1597688" y="894385"/>
                  <a:pt x="1989574" y="17987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3" name="Straight Arrow Connector 22"/>
          <p:cNvCxnSpPr/>
          <p:nvPr/>
        </p:nvCxnSpPr>
        <p:spPr>
          <a:xfrm>
            <a:off x="5487656" y="2909100"/>
            <a:ext cx="25723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487656" y="566159"/>
            <a:ext cx="1675" cy="23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5748911" y="1038391"/>
            <a:ext cx="979549" cy="1876403"/>
          </a:xfrm>
          <a:custGeom>
            <a:avLst/>
            <a:gdLst>
              <a:gd name="connsiteX0" fmla="*/ 0 w 960120"/>
              <a:gd name="connsiteY0" fmla="*/ 1869440 h 1874520"/>
              <a:gd name="connsiteX1" fmla="*/ 71120 w 960120"/>
              <a:gd name="connsiteY1" fmla="*/ 1615440 h 1874520"/>
              <a:gd name="connsiteX2" fmla="*/ 213360 w 960120"/>
              <a:gd name="connsiteY2" fmla="*/ 1168400 h 1874520"/>
              <a:gd name="connsiteX3" fmla="*/ 309880 w 960120"/>
              <a:gd name="connsiteY3" fmla="*/ 883920 h 1874520"/>
              <a:gd name="connsiteX4" fmla="*/ 431800 w 960120"/>
              <a:gd name="connsiteY4" fmla="*/ 589280 h 1874520"/>
              <a:gd name="connsiteX5" fmla="*/ 548640 w 960120"/>
              <a:gd name="connsiteY5" fmla="*/ 325120 h 1874520"/>
              <a:gd name="connsiteX6" fmla="*/ 675640 w 960120"/>
              <a:gd name="connsiteY6" fmla="*/ 132080 h 1874520"/>
              <a:gd name="connsiteX7" fmla="*/ 807720 w 960120"/>
              <a:gd name="connsiteY7" fmla="*/ 30480 h 1874520"/>
              <a:gd name="connsiteX8" fmla="*/ 878840 w 960120"/>
              <a:gd name="connsiteY8" fmla="*/ 0 h 1874520"/>
              <a:gd name="connsiteX9" fmla="*/ 919480 w 960120"/>
              <a:gd name="connsiteY9" fmla="*/ 0 h 1874520"/>
              <a:gd name="connsiteX10" fmla="*/ 960120 w 960120"/>
              <a:gd name="connsiteY10" fmla="*/ 1874520 h 1874520"/>
              <a:gd name="connsiteX11" fmla="*/ 0 w 960120"/>
              <a:gd name="connsiteY11" fmla="*/ 186944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 h="1874520">
                <a:moveTo>
                  <a:pt x="0" y="1869440"/>
                </a:moveTo>
                <a:lnTo>
                  <a:pt x="71120" y="1615440"/>
                </a:lnTo>
                <a:lnTo>
                  <a:pt x="213360" y="1168400"/>
                </a:lnTo>
                <a:lnTo>
                  <a:pt x="309880" y="883920"/>
                </a:lnTo>
                <a:lnTo>
                  <a:pt x="431800" y="589280"/>
                </a:lnTo>
                <a:lnTo>
                  <a:pt x="548640" y="325120"/>
                </a:lnTo>
                <a:lnTo>
                  <a:pt x="675640" y="132080"/>
                </a:lnTo>
                <a:lnTo>
                  <a:pt x="807720" y="30480"/>
                </a:lnTo>
                <a:lnTo>
                  <a:pt x="878840" y="0"/>
                </a:lnTo>
                <a:lnTo>
                  <a:pt x="919480" y="0"/>
                </a:lnTo>
                <a:lnTo>
                  <a:pt x="960120" y="1874520"/>
                </a:lnTo>
                <a:lnTo>
                  <a:pt x="0" y="1869440"/>
                </a:lnTo>
                <a:close/>
              </a:path>
            </a:pathLst>
          </a:custGeom>
          <a:solidFill>
            <a:srgbClr val="92D05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prstClr val="white"/>
              </a:solidFill>
            </a:endParaRPr>
          </a:p>
        </p:txBody>
      </p:sp>
      <p:sp>
        <p:nvSpPr>
          <p:cNvPr id="26" name="TextBox 25"/>
          <p:cNvSpPr txBox="1"/>
          <p:nvPr/>
        </p:nvSpPr>
        <p:spPr>
          <a:xfrm>
            <a:off x="5995933" y="2498525"/>
            <a:ext cx="572257" cy="21544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Eligible</a:t>
            </a:r>
          </a:p>
        </p:txBody>
      </p:sp>
      <p:sp>
        <p:nvSpPr>
          <p:cNvPr id="27" name="Freeform 26"/>
          <p:cNvSpPr/>
          <p:nvPr/>
        </p:nvSpPr>
        <p:spPr>
          <a:xfrm>
            <a:off x="6697980" y="1051704"/>
            <a:ext cx="1158240" cy="1859280"/>
          </a:xfrm>
          <a:custGeom>
            <a:avLst/>
            <a:gdLst>
              <a:gd name="connsiteX0" fmla="*/ 0 w 1158240"/>
              <a:gd name="connsiteY0" fmla="*/ 0 h 1859280"/>
              <a:gd name="connsiteX1" fmla="*/ 102870 w 1158240"/>
              <a:gd name="connsiteY1" fmla="*/ 34290 h 1859280"/>
              <a:gd name="connsiteX2" fmla="*/ 217170 w 1158240"/>
              <a:gd name="connsiteY2" fmla="*/ 125730 h 1859280"/>
              <a:gd name="connsiteX3" fmla="*/ 361950 w 1158240"/>
              <a:gd name="connsiteY3" fmla="*/ 308610 h 1859280"/>
              <a:gd name="connsiteX4" fmla="*/ 556260 w 1158240"/>
              <a:gd name="connsiteY4" fmla="*/ 605790 h 1859280"/>
              <a:gd name="connsiteX5" fmla="*/ 803910 w 1158240"/>
              <a:gd name="connsiteY5" fmla="*/ 1101090 h 1859280"/>
              <a:gd name="connsiteX6" fmla="*/ 1005840 w 1158240"/>
              <a:gd name="connsiteY6" fmla="*/ 1550670 h 1859280"/>
              <a:gd name="connsiteX7" fmla="*/ 1158240 w 1158240"/>
              <a:gd name="connsiteY7" fmla="*/ 1859280 h 1859280"/>
              <a:gd name="connsiteX8" fmla="*/ 68580 w 1158240"/>
              <a:gd name="connsiteY8" fmla="*/ 1859280 h 1859280"/>
              <a:gd name="connsiteX9" fmla="*/ 38100 w 1158240"/>
              <a:gd name="connsiteY9" fmla="*/ 1855470 h 1859280"/>
              <a:gd name="connsiteX10" fmla="*/ 0 w 1158240"/>
              <a:gd name="connsiteY10" fmla="*/ 0 h 18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240" h="1859280">
                <a:moveTo>
                  <a:pt x="0" y="0"/>
                </a:moveTo>
                <a:lnTo>
                  <a:pt x="102870" y="34290"/>
                </a:lnTo>
                <a:lnTo>
                  <a:pt x="217170" y="125730"/>
                </a:lnTo>
                <a:lnTo>
                  <a:pt x="361950" y="308610"/>
                </a:lnTo>
                <a:lnTo>
                  <a:pt x="556260" y="605790"/>
                </a:lnTo>
                <a:lnTo>
                  <a:pt x="803910" y="1101090"/>
                </a:lnTo>
                <a:lnTo>
                  <a:pt x="1005840" y="1550670"/>
                </a:lnTo>
                <a:lnTo>
                  <a:pt x="1158240" y="1859280"/>
                </a:lnTo>
                <a:lnTo>
                  <a:pt x="68580" y="1859280"/>
                </a:lnTo>
                <a:lnTo>
                  <a:pt x="38100" y="1855470"/>
                </a:lnTo>
                <a:lnTo>
                  <a:pt x="0" y="0"/>
                </a:lnTo>
                <a:close/>
              </a:path>
            </a:pathLst>
          </a:cu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TextBox 27"/>
          <p:cNvSpPr txBox="1"/>
          <p:nvPr/>
        </p:nvSpPr>
        <p:spPr>
          <a:xfrm>
            <a:off x="6899054" y="2518838"/>
            <a:ext cx="594777" cy="21544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Ineligible</a:t>
            </a:r>
          </a:p>
        </p:txBody>
      </p:sp>
      <p:cxnSp>
        <p:nvCxnSpPr>
          <p:cNvPr id="29" name="Straight Connector 28"/>
          <p:cNvCxnSpPr/>
          <p:nvPr/>
        </p:nvCxnSpPr>
        <p:spPr>
          <a:xfrm>
            <a:off x="6678390" y="566159"/>
            <a:ext cx="55262" cy="24132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228341" y="2945418"/>
            <a:ext cx="1121147" cy="276999"/>
          </a:xfrm>
          <a:prstGeom prst="rect">
            <a:avLst/>
          </a:prstGeom>
          <a:noFill/>
        </p:spPr>
        <p:txBody>
          <a:bodyPr wrap="square" rtlCol="0">
            <a:spAutoFit/>
          </a:bodyPr>
          <a:lstStyle/>
          <a:p>
            <a:r>
              <a:rPr lang="en-US" sz="1200" dirty="0">
                <a:solidFill>
                  <a:prstClr val="black"/>
                </a:solidFill>
                <a:latin typeface="Cambria" panose="02040503050406030204" pitchFamily="18" charset="0"/>
                <a:ea typeface="Cambria" panose="02040503050406030204" pitchFamily="18" charset="0"/>
              </a:rPr>
              <a:t>New Housing</a:t>
            </a:r>
          </a:p>
        </p:txBody>
      </p:sp>
      <p:sp>
        <p:nvSpPr>
          <p:cNvPr id="32" name="Rectangle 31"/>
          <p:cNvSpPr/>
          <p:nvPr/>
        </p:nvSpPr>
        <p:spPr>
          <a:xfrm>
            <a:off x="4324867" y="1311133"/>
            <a:ext cx="657551" cy="923330"/>
          </a:xfrm>
          <a:prstGeom prst="rect">
            <a:avLst/>
          </a:prstGeom>
          <a:noFill/>
        </p:spPr>
        <p:txBody>
          <a:bodyPr wrap="none" lIns="91440" tIns="45720" rIns="91440" bIns="45720">
            <a:spAutoFit/>
          </a:bodyPr>
          <a:lstStyle/>
          <a:p>
            <a:pPr algn="ctr"/>
            <a:r>
              <a:rPr lang="en-US" sz="5400" dirty="0">
                <a:ln w="0"/>
                <a:solidFill>
                  <a:srgbClr val="5B9BD5"/>
                </a:solidFill>
                <a:effectLst>
                  <a:outerShdw blurRad="38100" dist="25400" dir="5400000" algn="ctr" rotWithShape="0">
                    <a:srgbClr val="6E747A">
                      <a:alpha val="43000"/>
                    </a:srgbClr>
                  </a:outerShdw>
                </a:effectLst>
              </a:rPr>
              <a:t>&amp;</a:t>
            </a: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0118" y="3968003"/>
            <a:ext cx="1623726" cy="1536451"/>
          </a:xfrm>
          <a:prstGeom prst="rect">
            <a:avLst/>
          </a:prstGeom>
        </p:spPr>
      </p:pic>
      <p:sp>
        <p:nvSpPr>
          <p:cNvPr id="36" name="Rectangle 35"/>
          <p:cNvSpPr/>
          <p:nvPr/>
        </p:nvSpPr>
        <p:spPr>
          <a:xfrm>
            <a:off x="2875364" y="4581124"/>
            <a:ext cx="1162498" cy="923330"/>
          </a:xfrm>
          <a:prstGeom prst="rect">
            <a:avLst/>
          </a:prstGeom>
          <a:noFill/>
        </p:spPr>
        <p:txBody>
          <a:bodyPr wrap="none" lIns="91440" tIns="45720" rIns="91440" bIns="45720">
            <a:spAutoFit/>
          </a:bodyPr>
          <a:lstStyle/>
          <a:p>
            <a:pPr algn="ctr"/>
            <a:r>
              <a:rPr lang="en-US" sz="5400" dirty="0">
                <a:ln w="0"/>
                <a:solidFill>
                  <a:srgbClr val="70AD47"/>
                </a:solidFill>
                <a:effectLst>
                  <a:outerShdw blurRad="38100" dist="25400" dir="5400000" algn="ctr" rotWithShape="0">
                    <a:srgbClr val="6E747A">
                      <a:alpha val="43000"/>
                    </a:srgbClr>
                  </a:outerShdw>
                </a:effectLst>
              </a:rPr>
              <a:t>$</a:t>
            </a:r>
            <a:r>
              <a:rPr lang="en-US" sz="5400" dirty="0">
                <a:ln w="0"/>
                <a:solidFill>
                  <a:prstClr val="black"/>
                </a:solidFill>
                <a:effectLst>
                  <a:outerShdw blurRad="38100" dist="25400" dir="5400000" algn="ctr" rotWithShape="0">
                    <a:srgbClr val="6E747A">
                      <a:alpha val="43000"/>
                    </a:srgbClr>
                  </a:outerShdw>
                </a:effectLst>
              </a:rPr>
              <a:t>↑</a:t>
            </a:r>
          </a:p>
        </p:txBody>
      </p:sp>
      <p:sp>
        <p:nvSpPr>
          <p:cNvPr id="37" name="TextBox 36"/>
          <p:cNvSpPr txBox="1"/>
          <p:nvPr/>
        </p:nvSpPr>
        <p:spPr>
          <a:xfrm>
            <a:off x="1523262" y="5613924"/>
            <a:ext cx="2514600" cy="307777"/>
          </a:xfrm>
          <a:prstGeom prst="rect">
            <a:avLst/>
          </a:prstGeom>
          <a:noFill/>
        </p:spPr>
        <p:txBody>
          <a:bodyPr wrap="square" rtlCol="0">
            <a:spAutoFit/>
          </a:bodyPr>
          <a:lstStyle/>
          <a:p>
            <a:r>
              <a:rPr lang="en-US" sz="1400" dirty="0">
                <a:solidFill>
                  <a:prstClr val="black"/>
                </a:solidFill>
                <a:latin typeface="Cambria" panose="02040503050406030204" pitchFamily="18" charset="0"/>
                <a:ea typeface="Cambria" panose="02040503050406030204" pitchFamily="18" charset="0"/>
              </a:rPr>
              <a:t>Real Housing Price Increase</a:t>
            </a:r>
          </a:p>
        </p:txBody>
      </p:sp>
      <p:sp>
        <p:nvSpPr>
          <p:cNvPr id="38" name="Rectangle 37"/>
          <p:cNvSpPr/>
          <p:nvPr/>
        </p:nvSpPr>
        <p:spPr>
          <a:xfrm>
            <a:off x="4107678" y="4209212"/>
            <a:ext cx="1047233" cy="923330"/>
          </a:xfrm>
          <a:prstGeom prst="rect">
            <a:avLst/>
          </a:prstGeom>
          <a:noFill/>
        </p:spPr>
        <p:txBody>
          <a:bodyPr wrap="square" lIns="91440" tIns="45720" rIns="91440" bIns="45720">
            <a:spAutoFit/>
          </a:bodyPr>
          <a:lstStyle/>
          <a:p>
            <a:pPr algn="ctr"/>
            <a:r>
              <a:rPr lang="en-US" sz="5400" dirty="0">
                <a:ln w="0"/>
                <a:solidFill>
                  <a:srgbClr val="5B9BD5"/>
                </a:solidFill>
                <a:effectLst>
                  <a:outerShdw blurRad="38100" dist="25400" dir="5400000" algn="ctr" rotWithShape="0">
                    <a:srgbClr val="6E747A">
                      <a:alpha val="43000"/>
                    </a:srgbClr>
                  </a:outerShdw>
                </a:effectLst>
              </a:rPr>
              <a:t>&amp;</a:t>
            </a:r>
          </a:p>
        </p:txBody>
      </p:sp>
      <p:sp>
        <p:nvSpPr>
          <p:cNvPr id="39" name="Freeform 38"/>
          <p:cNvSpPr/>
          <p:nvPr/>
        </p:nvSpPr>
        <p:spPr>
          <a:xfrm>
            <a:off x="5952726" y="3955445"/>
            <a:ext cx="2080009" cy="1869954"/>
          </a:xfrm>
          <a:custGeom>
            <a:avLst/>
            <a:gdLst>
              <a:gd name="connsiteX0" fmla="*/ 0 w 1989574"/>
              <a:gd name="connsiteY0" fmla="*/ 1859027 h 1859027"/>
              <a:gd name="connsiteX1" fmla="*/ 874207 w 1989574"/>
              <a:gd name="connsiteY1" fmla="*/ 82 h 1859027"/>
              <a:gd name="connsiteX2" fmla="*/ 1989574 w 1989574"/>
              <a:gd name="connsiteY2" fmla="*/ 1798737 h 1859027"/>
            </a:gdLst>
            <a:ahLst/>
            <a:cxnLst>
              <a:cxn ang="0">
                <a:pos x="connsiteX0" y="connsiteY0"/>
              </a:cxn>
              <a:cxn ang="0">
                <a:pos x="connsiteX1" y="connsiteY1"/>
              </a:cxn>
              <a:cxn ang="0">
                <a:pos x="connsiteX2" y="connsiteY2"/>
              </a:cxn>
            </a:cxnLst>
            <a:rect l="l" t="t" r="r" b="b"/>
            <a:pathLst>
              <a:path w="1989574" h="1859027">
                <a:moveTo>
                  <a:pt x="0" y="1859027"/>
                </a:moveTo>
                <a:cubicBezTo>
                  <a:pt x="271305" y="934578"/>
                  <a:pt x="542611" y="10130"/>
                  <a:pt x="874207" y="82"/>
                </a:cubicBezTo>
                <a:cubicBezTo>
                  <a:pt x="1205803" y="-9966"/>
                  <a:pt x="1597688" y="894385"/>
                  <a:pt x="1989574" y="17987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40" name="Straight Arrow Connector 39"/>
          <p:cNvCxnSpPr/>
          <p:nvPr/>
        </p:nvCxnSpPr>
        <p:spPr>
          <a:xfrm>
            <a:off x="5691471" y="5825399"/>
            <a:ext cx="25723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5691471" y="3482458"/>
            <a:ext cx="1675" cy="23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Freeform 41"/>
          <p:cNvSpPr/>
          <p:nvPr/>
        </p:nvSpPr>
        <p:spPr>
          <a:xfrm>
            <a:off x="5952726" y="3950521"/>
            <a:ext cx="979549" cy="1880572"/>
          </a:xfrm>
          <a:custGeom>
            <a:avLst/>
            <a:gdLst>
              <a:gd name="connsiteX0" fmla="*/ 0 w 960120"/>
              <a:gd name="connsiteY0" fmla="*/ 1869440 h 1874520"/>
              <a:gd name="connsiteX1" fmla="*/ 71120 w 960120"/>
              <a:gd name="connsiteY1" fmla="*/ 1615440 h 1874520"/>
              <a:gd name="connsiteX2" fmla="*/ 213360 w 960120"/>
              <a:gd name="connsiteY2" fmla="*/ 1168400 h 1874520"/>
              <a:gd name="connsiteX3" fmla="*/ 309880 w 960120"/>
              <a:gd name="connsiteY3" fmla="*/ 883920 h 1874520"/>
              <a:gd name="connsiteX4" fmla="*/ 431800 w 960120"/>
              <a:gd name="connsiteY4" fmla="*/ 589280 h 1874520"/>
              <a:gd name="connsiteX5" fmla="*/ 548640 w 960120"/>
              <a:gd name="connsiteY5" fmla="*/ 325120 h 1874520"/>
              <a:gd name="connsiteX6" fmla="*/ 675640 w 960120"/>
              <a:gd name="connsiteY6" fmla="*/ 132080 h 1874520"/>
              <a:gd name="connsiteX7" fmla="*/ 807720 w 960120"/>
              <a:gd name="connsiteY7" fmla="*/ 30480 h 1874520"/>
              <a:gd name="connsiteX8" fmla="*/ 878840 w 960120"/>
              <a:gd name="connsiteY8" fmla="*/ 0 h 1874520"/>
              <a:gd name="connsiteX9" fmla="*/ 919480 w 960120"/>
              <a:gd name="connsiteY9" fmla="*/ 0 h 1874520"/>
              <a:gd name="connsiteX10" fmla="*/ 960120 w 960120"/>
              <a:gd name="connsiteY10" fmla="*/ 1874520 h 1874520"/>
              <a:gd name="connsiteX11" fmla="*/ 0 w 960120"/>
              <a:gd name="connsiteY11" fmla="*/ 186944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 h="1874520">
                <a:moveTo>
                  <a:pt x="0" y="1869440"/>
                </a:moveTo>
                <a:lnTo>
                  <a:pt x="71120" y="1615440"/>
                </a:lnTo>
                <a:lnTo>
                  <a:pt x="213360" y="1168400"/>
                </a:lnTo>
                <a:lnTo>
                  <a:pt x="309880" y="883920"/>
                </a:lnTo>
                <a:lnTo>
                  <a:pt x="431800" y="589280"/>
                </a:lnTo>
                <a:lnTo>
                  <a:pt x="548640" y="325120"/>
                </a:lnTo>
                <a:lnTo>
                  <a:pt x="675640" y="132080"/>
                </a:lnTo>
                <a:lnTo>
                  <a:pt x="807720" y="30480"/>
                </a:lnTo>
                <a:lnTo>
                  <a:pt x="878840" y="0"/>
                </a:lnTo>
                <a:lnTo>
                  <a:pt x="919480" y="0"/>
                </a:lnTo>
                <a:lnTo>
                  <a:pt x="960120" y="1874520"/>
                </a:lnTo>
                <a:lnTo>
                  <a:pt x="0" y="1869440"/>
                </a:lnTo>
                <a:close/>
              </a:path>
            </a:pathLst>
          </a:cu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3" name="Freeform 42"/>
          <p:cNvSpPr/>
          <p:nvPr/>
        </p:nvSpPr>
        <p:spPr>
          <a:xfrm>
            <a:off x="6901795" y="3968003"/>
            <a:ext cx="1158240" cy="1859280"/>
          </a:xfrm>
          <a:custGeom>
            <a:avLst/>
            <a:gdLst>
              <a:gd name="connsiteX0" fmla="*/ 0 w 1158240"/>
              <a:gd name="connsiteY0" fmla="*/ 0 h 1859280"/>
              <a:gd name="connsiteX1" fmla="*/ 102870 w 1158240"/>
              <a:gd name="connsiteY1" fmla="*/ 34290 h 1859280"/>
              <a:gd name="connsiteX2" fmla="*/ 217170 w 1158240"/>
              <a:gd name="connsiteY2" fmla="*/ 125730 h 1859280"/>
              <a:gd name="connsiteX3" fmla="*/ 361950 w 1158240"/>
              <a:gd name="connsiteY3" fmla="*/ 308610 h 1859280"/>
              <a:gd name="connsiteX4" fmla="*/ 556260 w 1158240"/>
              <a:gd name="connsiteY4" fmla="*/ 605790 h 1859280"/>
              <a:gd name="connsiteX5" fmla="*/ 803910 w 1158240"/>
              <a:gd name="connsiteY5" fmla="*/ 1101090 h 1859280"/>
              <a:gd name="connsiteX6" fmla="*/ 1005840 w 1158240"/>
              <a:gd name="connsiteY6" fmla="*/ 1550670 h 1859280"/>
              <a:gd name="connsiteX7" fmla="*/ 1158240 w 1158240"/>
              <a:gd name="connsiteY7" fmla="*/ 1859280 h 1859280"/>
              <a:gd name="connsiteX8" fmla="*/ 68580 w 1158240"/>
              <a:gd name="connsiteY8" fmla="*/ 1859280 h 1859280"/>
              <a:gd name="connsiteX9" fmla="*/ 38100 w 1158240"/>
              <a:gd name="connsiteY9" fmla="*/ 1855470 h 1859280"/>
              <a:gd name="connsiteX10" fmla="*/ 0 w 1158240"/>
              <a:gd name="connsiteY10" fmla="*/ 0 h 18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240" h="1859280">
                <a:moveTo>
                  <a:pt x="0" y="0"/>
                </a:moveTo>
                <a:lnTo>
                  <a:pt x="102870" y="34290"/>
                </a:lnTo>
                <a:lnTo>
                  <a:pt x="217170" y="125730"/>
                </a:lnTo>
                <a:lnTo>
                  <a:pt x="361950" y="308610"/>
                </a:lnTo>
                <a:lnTo>
                  <a:pt x="556260" y="605790"/>
                </a:lnTo>
                <a:lnTo>
                  <a:pt x="803910" y="1101090"/>
                </a:lnTo>
                <a:lnTo>
                  <a:pt x="1005840" y="1550670"/>
                </a:lnTo>
                <a:lnTo>
                  <a:pt x="1158240" y="1859280"/>
                </a:lnTo>
                <a:lnTo>
                  <a:pt x="68580" y="1859280"/>
                </a:lnTo>
                <a:lnTo>
                  <a:pt x="38100" y="1855470"/>
                </a:lnTo>
                <a:lnTo>
                  <a:pt x="0" y="0"/>
                </a:lnTo>
                <a:close/>
              </a:path>
            </a:pathLst>
          </a:custGeom>
          <a:solidFill>
            <a:srgbClr val="92D05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cxnSp>
        <p:nvCxnSpPr>
          <p:cNvPr id="44" name="Straight Connector 43"/>
          <p:cNvCxnSpPr/>
          <p:nvPr/>
        </p:nvCxnSpPr>
        <p:spPr>
          <a:xfrm>
            <a:off x="6882205" y="3482458"/>
            <a:ext cx="55262" cy="24132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062586" y="5885921"/>
            <a:ext cx="1860287" cy="276999"/>
          </a:xfrm>
          <a:prstGeom prst="rect">
            <a:avLst/>
          </a:prstGeom>
          <a:noFill/>
        </p:spPr>
        <p:txBody>
          <a:bodyPr wrap="square" rtlCol="0">
            <a:spAutoFit/>
          </a:bodyPr>
          <a:lstStyle/>
          <a:p>
            <a:r>
              <a:rPr lang="el-GR" sz="1200" dirty="0">
                <a:solidFill>
                  <a:prstClr val="black"/>
                </a:solidFill>
                <a:latin typeface="Cambria" panose="02040503050406030204" pitchFamily="18" charset="0"/>
                <a:ea typeface="Cambria" panose="02040503050406030204" pitchFamily="18" charset="0"/>
              </a:rPr>
              <a:t>Δ</a:t>
            </a:r>
            <a:r>
              <a:rPr lang="en-US" sz="1200" dirty="0">
                <a:solidFill>
                  <a:prstClr val="black"/>
                </a:solidFill>
                <a:latin typeface="Cambria" panose="02040503050406030204" pitchFamily="18" charset="0"/>
                <a:ea typeface="Cambria" panose="02040503050406030204" pitchFamily="18" charset="0"/>
              </a:rPr>
              <a:t> Educational Attainment</a:t>
            </a:r>
          </a:p>
        </p:txBody>
      </p:sp>
      <p:sp>
        <p:nvSpPr>
          <p:cNvPr id="2" name="5-Point Star 1"/>
          <p:cNvSpPr/>
          <p:nvPr/>
        </p:nvSpPr>
        <p:spPr>
          <a:xfrm>
            <a:off x="2374991" y="884768"/>
            <a:ext cx="264043" cy="242144"/>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5-Point Star 45"/>
          <p:cNvSpPr/>
          <p:nvPr/>
        </p:nvSpPr>
        <p:spPr>
          <a:xfrm>
            <a:off x="6488482" y="910947"/>
            <a:ext cx="264043" cy="242144"/>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5-Point Star 46"/>
          <p:cNvSpPr/>
          <p:nvPr/>
        </p:nvSpPr>
        <p:spPr>
          <a:xfrm>
            <a:off x="6819682" y="3813668"/>
            <a:ext cx="264043" cy="242144"/>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extBox 2"/>
          <p:cNvSpPr txBox="1"/>
          <p:nvPr/>
        </p:nvSpPr>
        <p:spPr>
          <a:xfrm>
            <a:off x="1961471" y="4629164"/>
            <a:ext cx="541020" cy="369332"/>
          </a:xfrm>
          <a:prstGeom prst="rect">
            <a:avLst/>
          </a:prstGeom>
          <a:noFill/>
        </p:spPr>
        <p:txBody>
          <a:bodyPr wrap="square" rtlCol="0">
            <a:spAutoFit/>
          </a:bodyPr>
          <a:lstStyle/>
          <a:p>
            <a:r>
              <a:rPr lang="en-US" dirty="0">
                <a:solidFill>
                  <a:prstClr val="white"/>
                </a:solidFill>
              </a:rPr>
              <a:t>+$1</a:t>
            </a:r>
          </a:p>
        </p:txBody>
      </p:sp>
      <p:sp>
        <p:nvSpPr>
          <p:cNvPr id="48" name="Rectangle 47"/>
          <p:cNvSpPr/>
          <p:nvPr/>
        </p:nvSpPr>
        <p:spPr>
          <a:xfrm>
            <a:off x="8669299" y="1663595"/>
            <a:ext cx="2693366" cy="923330"/>
          </a:xfrm>
          <a:prstGeom prst="rect">
            <a:avLst/>
          </a:prstGeom>
          <a:noFill/>
        </p:spPr>
        <p:txBody>
          <a:bodyPr wrap="none" lIns="91440" tIns="45720" rIns="91440" bIns="45720">
            <a:spAutoFit/>
          </a:bodyPr>
          <a:lstStyle/>
          <a:p>
            <a:pPr algn="ctr"/>
            <a:r>
              <a:rPr lang="en-US" sz="5400" dirty="0">
                <a:ln w="0"/>
                <a:solidFill>
                  <a:srgbClr val="5B9BD5"/>
                </a:solidFill>
                <a:effectLst>
                  <a:outerShdw blurRad="38100" dist="25400" dir="5400000" algn="ctr" rotWithShape="0">
                    <a:srgbClr val="6E747A">
                      <a:alpha val="43000"/>
                    </a:srgbClr>
                  </a:outerShdw>
                </a:effectLst>
              </a:rPr>
              <a:t>= Eligible</a:t>
            </a:r>
          </a:p>
        </p:txBody>
      </p:sp>
      <p:sp>
        <p:nvSpPr>
          <p:cNvPr id="49" name="Rectangle 48"/>
          <p:cNvSpPr/>
          <p:nvPr/>
        </p:nvSpPr>
        <p:spPr>
          <a:xfrm>
            <a:off x="8359117" y="4435978"/>
            <a:ext cx="3538148" cy="923330"/>
          </a:xfrm>
          <a:prstGeom prst="rect">
            <a:avLst/>
          </a:prstGeom>
          <a:noFill/>
        </p:spPr>
        <p:txBody>
          <a:bodyPr wrap="none" lIns="91440" tIns="45720" rIns="91440" bIns="45720">
            <a:spAutoFit/>
          </a:bodyPr>
          <a:lstStyle/>
          <a:p>
            <a:pPr algn="ctr"/>
            <a:r>
              <a:rPr lang="en-US" sz="5400" dirty="0">
                <a:ln w="0"/>
                <a:solidFill>
                  <a:srgbClr val="5B9BD5"/>
                </a:solidFill>
                <a:effectLst>
                  <a:outerShdw blurRad="38100" dist="25400" dir="5400000" algn="ctr" rotWithShape="0">
                    <a:srgbClr val="6E747A">
                      <a:alpha val="43000"/>
                    </a:srgbClr>
                  </a:outerShdw>
                </a:effectLst>
              </a:rPr>
              <a:t>= Gentrified</a:t>
            </a:r>
          </a:p>
        </p:txBody>
      </p:sp>
      <p:sp>
        <p:nvSpPr>
          <p:cNvPr id="5" name="Freeform 4"/>
          <p:cNvSpPr/>
          <p:nvPr/>
        </p:nvSpPr>
        <p:spPr>
          <a:xfrm>
            <a:off x="3717890" y="512466"/>
            <a:ext cx="542611" cy="452176"/>
          </a:xfrm>
          <a:custGeom>
            <a:avLst/>
            <a:gdLst>
              <a:gd name="connsiteX0" fmla="*/ 381837 w 542611"/>
              <a:gd name="connsiteY0" fmla="*/ 0 h 452176"/>
              <a:gd name="connsiteX1" fmla="*/ 542611 w 542611"/>
              <a:gd name="connsiteY1" fmla="*/ 10048 h 452176"/>
              <a:gd name="connsiteX2" fmla="*/ 160774 w 542611"/>
              <a:gd name="connsiteY2" fmla="*/ 452176 h 452176"/>
              <a:gd name="connsiteX3" fmla="*/ 0 w 542611"/>
              <a:gd name="connsiteY3" fmla="*/ 271305 h 452176"/>
              <a:gd name="connsiteX4" fmla="*/ 110532 w 542611"/>
              <a:gd name="connsiteY4" fmla="*/ 180870 h 452176"/>
              <a:gd name="connsiteX5" fmla="*/ 160774 w 542611"/>
              <a:gd name="connsiteY5" fmla="*/ 281354 h 452176"/>
              <a:gd name="connsiteX6" fmla="*/ 381837 w 542611"/>
              <a:gd name="connsiteY6" fmla="*/ 0 h 45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611" h="452176">
                <a:moveTo>
                  <a:pt x="381837" y="0"/>
                </a:moveTo>
                <a:lnTo>
                  <a:pt x="542611" y="10048"/>
                </a:lnTo>
                <a:lnTo>
                  <a:pt x="160774" y="452176"/>
                </a:lnTo>
                <a:lnTo>
                  <a:pt x="0" y="271305"/>
                </a:lnTo>
                <a:lnTo>
                  <a:pt x="110532" y="180870"/>
                </a:lnTo>
                <a:lnTo>
                  <a:pt x="160774" y="281354"/>
                </a:lnTo>
                <a:lnTo>
                  <a:pt x="381837" y="0"/>
                </a:lnTo>
                <a:close/>
              </a:path>
            </a:pathLst>
          </a:cu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endParaRPr>
          </a:p>
        </p:txBody>
      </p:sp>
      <p:sp>
        <p:nvSpPr>
          <p:cNvPr id="50" name="Freeform 49"/>
          <p:cNvSpPr/>
          <p:nvPr/>
        </p:nvSpPr>
        <p:spPr>
          <a:xfrm>
            <a:off x="7887654" y="458771"/>
            <a:ext cx="542611" cy="452176"/>
          </a:xfrm>
          <a:custGeom>
            <a:avLst/>
            <a:gdLst>
              <a:gd name="connsiteX0" fmla="*/ 381837 w 542611"/>
              <a:gd name="connsiteY0" fmla="*/ 0 h 452176"/>
              <a:gd name="connsiteX1" fmla="*/ 542611 w 542611"/>
              <a:gd name="connsiteY1" fmla="*/ 10048 h 452176"/>
              <a:gd name="connsiteX2" fmla="*/ 160774 w 542611"/>
              <a:gd name="connsiteY2" fmla="*/ 452176 h 452176"/>
              <a:gd name="connsiteX3" fmla="*/ 0 w 542611"/>
              <a:gd name="connsiteY3" fmla="*/ 271305 h 452176"/>
              <a:gd name="connsiteX4" fmla="*/ 110532 w 542611"/>
              <a:gd name="connsiteY4" fmla="*/ 180870 h 452176"/>
              <a:gd name="connsiteX5" fmla="*/ 160774 w 542611"/>
              <a:gd name="connsiteY5" fmla="*/ 281354 h 452176"/>
              <a:gd name="connsiteX6" fmla="*/ 381837 w 542611"/>
              <a:gd name="connsiteY6" fmla="*/ 0 h 45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611" h="452176">
                <a:moveTo>
                  <a:pt x="381837" y="0"/>
                </a:moveTo>
                <a:lnTo>
                  <a:pt x="542611" y="10048"/>
                </a:lnTo>
                <a:lnTo>
                  <a:pt x="160774" y="452176"/>
                </a:lnTo>
                <a:lnTo>
                  <a:pt x="0" y="271305"/>
                </a:lnTo>
                <a:lnTo>
                  <a:pt x="110532" y="180870"/>
                </a:lnTo>
                <a:lnTo>
                  <a:pt x="160774" y="281354"/>
                </a:lnTo>
                <a:lnTo>
                  <a:pt x="381837" y="0"/>
                </a:lnTo>
                <a:close/>
              </a:path>
            </a:pathLst>
          </a:cu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endParaRPr>
          </a:p>
        </p:txBody>
      </p:sp>
      <p:sp>
        <p:nvSpPr>
          <p:cNvPr id="51" name="Freeform 50"/>
          <p:cNvSpPr/>
          <p:nvPr/>
        </p:nvSpPr>
        <p:spPr>
          <a:xfrm>
            <a:off x="3456613" y="3519823"/>
            <a:ext cx="542611" cy="452176"/>
          </a:xfrm>
          <a:custGeom>
            <a:avLst/>
            <a:gdLst>
              <a:gd name="connsiteX0" fmla="*/ 381837 w 542611"/>
              <a:gd name="connsiteY0" fmla="*/ 0 h 452176"/>
              <a:gd name="connsiteX1" fmla="*/ 542611 w 542611"/>
              <a:gd name="connsiteY1" fmla="*/ 10048 h 452176"/>
              <a:gd name="connsiteX2" fmla="*/ 160774 w 542611"/>
              <a:gd name="connsiteY2" fmla="*/ 452176 h 452176"/>
              <a:gd name="connsiteX3" fmla="*/ 0 w 542611"/>
              <a:gd name="connsiteY3" fmla="*/ 271305 h 452176"/>
              <a:gd name="connsiteX4" fmla="*/ 110532 w 542611"/>
              <a:gd name="connsiteY4" fmla="*/ 180870 h 452176"/>
              <a:gd name="connsiteX5" fmla="*/ 160774 w 542611"/>
              <a:gd name="connsiteY5" fmla="*/ 281354 h 452176"/>
              <a:gd name="connsiteX6" fmla="*/ 381837 w 542611"/>
              <a:gd name="connsiteY6" fmla="*/ 0 h 45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611" h="452176">
                <a:moveTo>
                  <a:pt x="381837" y="0"/>
                </a:moveTo>
                <a:lnTo>
                  <a:pt x="542611" y="10048"/>
                </a:lnTo>
                <a:lnTo>
                  <a:pt x="160774" y="452176"/>
                </a:lnTo>
                <a:lnTo>
                  <a:pt x="0" y="271305"/>
                </a:lnTo>
                <a:lnTo>
                  <a:pt x="110532" y="180870"/>
                </a:lnTo>
                <a:lnTo>
                  <a:pt x="160774" y="281354"/>
                </a:lnTo>
                <a:lnTo>
                  <a:pt x="381837" y="0"/>
                </a:lnTo>
                <a:close/>
              </a:path>
            </a:pathLst>
          </a:cu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endParaRPr>
          </a:p>
        </p:txBody>
      </p:sp>
      <p:sp>
        <p:nvSpPr>
          <p:cNvPr id="52" name="Freeform 51"/>
          <p:cNvSpPr/>
          <p:nvPr/>
        </p:nvSpPr>
        <p:spPr>
          <a:xfrm>
            <a:off x="8001478" y="3498345"/>
            <a:ext cx="542611" cy="452176"/>
          </a:xfrm>
          <a:custGeom>
            <a:avLst/>
            <a:gdLst>
              <a:gd name="connsiteX0" fmla="*/ 381837 w 542611"/>
              <a:gd name="connsiteY0" fmla="*/ 0 h 452176"/>
              <a:gd name="connsiteX1" fmla="*/ 542611 w 542611"/>
              <a:gd name="connsiteY1" fmla="*/ 10048 h 452176"/>
              <a:gd name="connsiteX2" fmla="*/ 160774 w 542611"/>
              <a:gd name="connsiteY2" fmla="*/ 452176 h 452176"/>
              <a:gd name="connsiteX3" fmla="*/ 0 w 542611"/>
              <a:gd name="connsiteY3" fmla="*/ 271305 h 452176"/>
              <a:gd name="connsiteX4" fmla="*/ 110532 w 542611"/>
              <a:gd name="connsiteY4" fmla="*/ 180870 h 452176"/>
              <a:gd name="connsiteX5" fmla="*/ 160774 w 542611"/>
              <a:gd name="connsiteY5" fmla="*/ 281354 h 452176"/>
              <a:gd name="connsiteX6" fmla="*/ 381837 w 542611"/>
              <a:gd name="connsiteY6" fmla="*/ 0 h 45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611" h="452176">
                <a:moveTo>
                  <a:pt x="381837" y="0"/>
                </a:moveTo>
                <a:lnTo>
                  <a:pt x="542611" y="10048"/>
                </a:lnTo>
                <a:lnTo>
                  <a:pt x="160774" y="452176"/>
                </a:lnTo>
                <a:lnTo>
                  <a:pt x="0" y="271305"/>
                </a:lnTo>
                <a:lnTo>
                  <a:pt x="110532" y="180870"/>
                </a:lnTo>
                <a:lnTo>
                  <a:pt x="160774" y="281354"/>
                </a:lnTo>
                <a:lnTo>
                  <a:pt x="381837" y="0"/>
                </a:lnTo>
                <a:close/>
              </a:path>
            </a:pathLst>
          </a:cu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endParaRPr>
          </a:p>
        </p:txBody>
      </p:sp>
      <p:sp>
        <p:nvSpPr>
          <p:cNvPr id="53" name="TextBox 52"/>
          <p:cNvSpPr txBox="1"/>
          <p:nvPr/>
        </p:nvSpPr>
        <p:spPr>
          <a:xfrm>
            <a:off x="7072362" y="5469044"/>
            <a:ext cx="705231" cy="21544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Gentrifying</a:t>
            </a:r>
          </a:p>
        </p:txBody>
      </p:sp>
      <p:sp>
        <p:nvSpPr>
          <p:cNvPr id="54" name="TextBox 53"/>
          <p:cNvSpPr txBox="1"/>
          <p:nvPr/>
        </p:nvSpPr>
        <p:spPr>
          <a:xfrm>
            <a:off x="6148826" y="5388939"/>
            <a:ext cx="723363" cy="33855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Not Gentrifying</a:t>
            </a:r>
          </a:p>
        </p:txBody>
      </p:sp>
      <p:sp>
        <p:nvSpPr>
          <p:cNvPr id="8" name="TextBox 7"/>
          <p:cNvSpPr txBox="1"/>
          <p:nvPr/>
        </p:nvSpPr>
        <p:spPr>
          <a:xfrm>
            <a:off x="1941701" y="662687"/>
            <a:ext cx="644075" cy="369332"/>
          </a:xfrm>
          <a:prstGeom prst="rect">
            <a:avLst/>
          </a:prstGeom>
          <a:noFill/>
        </p:spPr>
        <p:txBody>
          <a:bodyPr wrap="square" rtlCol="0">
            <a:spAutoFit/>
          </a:bodyPr>
          <a:lstStyle/>
          <a:p>
            <a:r>
              <a:rPr lang="en-US" dirty="0" smtClean="0"/>
              <a:t>49%</a:t>
            </a:r>
            <a:endParaRPr lang="en-US" dirty="0"/>
          </a:p>
        </p:txBody>
      </p:sp>
      <p:sp>
        <p:nvSpPr>
          <p:cNvPr id="55" name="TextBox 54"/>
          <p:cNvSpPr txBox="1"/>
          <p:nvPr/>
        </p:nvSpPr>
        <p:spPr>
          <a:xfrm>
            <a:off x="6027549" y="669059"/>
            <a:ext cx="644075" cy="369332"/>
          </a:xfrm>
          <a:prstGeom prst="rect">
            <a:avLst/>
          </a:prstGeom>
          <a:noFill/>
        </p:spPr>
        <p:txBody>
          <a:bodyPr wrap="square" rtlCol="0">
            <a:spAutoFit/>
          </a:bodyPr>
          <a:lstStyle/>
          <a:p>
            <a:r>
              <a:rPr lang="en-US" dirty="0" smtClean="0"/>
              <a:t>49%</a:t>
            </a:r>
            <a:endParaRPr lang="en-US" dirty="0"/>
          </a:p>
        </p:txBody>
      </p:sp>
      <p:sp>
        <p:nvSpPr>
          <p:cNvPr id="56" name="TextBox 55"/>
          <p:cNvSpPr txBox="1"/>
          <p:nvPr/>
        </p:nvSpPr>
        <p:spPr>
          <a:xfrm>
            <a:off x="6971655" y="3549718"/>
            <a:ext cx="644075" cy="369332"/>
          </a:xfrm>
          <a:prstGeom prst="rect">
            <a:avLst/>
          </a:prstGeom>
          <a:noFill/>
        </p:spPr>
        <p:txBody>
          <a:bodyPr wrap="square" rtlCol="0">
            <a:spAutoFit/>
          </a:bodyPr>
          <a:lstStyle/>
          <a:p>
            <a:r>
              <a:rPr lang="en-US" dirty="0" smtClean="0"/>
              <a:t>51%</a:t>
            </a:r>
            <a:endParaRPr lang="en-US" dirty="0"/>
          </a:p>
        </p:txBody>
      </p:sp>
      <p:sp>
        <p:nvSpPr>
          <p:cNvPr id="9" name="Slide Number Placeholder 8"/>
          <p:cNvSpPr>
            <a:spLocks noGrp="1"/>
          </p:cNvSpPr>
          <p:nvPr>
            <p:ph type="sldNum" sz="quarter" idx="12"/>
          </p:nvPr>
        </p:nvSpPr>
        <p:spPr/>
        <p:txBody>
          <a:bodyPr/>
          <a:lstStyle/>
          <a:p>
            <a:fld id="{51861E31-63A1-4CDC-8478-27C120CD2A00}" type="slidenum">
              <a:rPr lang="en-US" smtClean="0"/>
              <a:t>12</a:t>
            </a:fld>
            <a:endParaRPr lang="en-US"/>
          </a:p>
        </p:txBody>
      </p:sp>
      <p:sp>
        <p:nvSpPr>
          <p:cNvPr id="57" name="Rectangle 56"/>
          <p:cNvSpPr/>
          <p:nvPr/>
        </p:nvSpPr>
        <p:spPr>
          <a:xfrm>
            <a:off x="9072666" y="1041899"/>
            <a:ext cx="2172454" cy="707886"/>
          </a:xfrm>
          <a:prstGeom prst="rect">
            <a:avLst/>
          </a:prstGeom>
          <a:noFill/>
        </p:spPr>
        <p:txBody>
          <a:bodyPr wrap="none" lIns="91440" tIns="45720" rIns="91440" bIns="45720">
            <a:spAutoFit/>
          </a:bodyPr>
          <a:lstStyle/>
          <a:p>
            <a:pPr algn="ctr"/>
            <a:r>
              <a:rPr lang="en-US" sz="4000" dirty="0" smtClean="0">
                <a:ln w="0"/>
                <a:solidFill>
                  <a:srgbClr val="5B9BD5"/>
                </a:solidFill>
                <a:effectLst>
                  <a:outerShdw blurRad="38100" dist="25400" dir="5400000" algn="ctr" rotWithShape="0">
                    <a:srgbClr val="6E747A">
                      <a:alpha val="43000"/>
                    </a:srgbClr>
                  </a:outerShdw>
                </a:effectLst>
              </a:rPr>
              <a:t>Base Year</a:t>
            </a:r>
            <a:endParaRPr lang="en-US" sz="4000" dirty="0">
              <a:ln w="0"/>
              <a:solidFill>
                <a:srgbClr val="5B9BD5"/>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3732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603631" y="1004712"/>
            <a:ext cx="2080009" cy="1869954"/>
          </a:xfrm>
          <a:custGeom>
            <a:avLst/>
            <a:gdLst>
              <a:gd name="connsiteX0" fmla="*/ 0 w 1989574"/>
              <a:gd name="connsiteY0" fmla="*/ 1859027 h 1859027"/>
              <a:gd name="connsiteX1" fmla="*/ 874207 w 1989574"/>
              <a:gd name="connsiteY1" fmla="*/ 82 h 1859027"/>
              <a:gd name="connsiteX2" fmla="*/ 1989574 w 1989574"/>
              <a:gd name="connsiteY2" fmla="*/ 1798737 h 1859027"/>
            </a:gdLst>
            <a:ahLst/>
            <a:cxnLst>
              <a:cxn ang="0">
                <a:pos x="connsiteX0" y="connsiteY0"/>
              </a:cxn>
              <a:cxn ang="0">
                <a:pos x="connsiteX1" y="connsiteY1"/>
              </a:cxn>
              <a:cxn ang="0">
                <a:pos x="connsiteX2" y="connsiteY2"/>
              </a:cxn>
            </a:cxnLst>
            <a:rect l="l" t="t" r="r" b="b"/>
            <a:pathLst>
              <a:path w="1989574" h="1859027">
                <a:moveTo>
                  <a:pt x="0" y="1859027"/>
                </a:moveTo>
                <a:cubicBezTo>
                  <a:pt x="271305" y="934578"/>
                  <a:pt x="542611" y="10130"/>
                  <a:pt x="874207" y="82"/>
                </a:cubicBezTo>
                <a:cubicBezTo>
                  <a:pt x="1205803" y="-9966"/>
                  <a:pt x="1597688" y="894385"/>
                  <a:pt x="1989574" y="17987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 name="Straight Arrow Connector 5"/>
          <p:cNvCxnSpPr/>
          <p:nvPr/>
        </p:nvCxnSpPr>
        <p:spPr>
          <a:xfrm>
            <a:off x="1342376" y="2874666"/>
            <a:ext cx="25723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342376" y="531725"/>
            <a:ext cx="1675" cy="23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1595887" y="983411"/>
            <a:ext cx="987293" cy="1896949"/>
          </a:xfrm>
          <a:custGeom>
            <a:avLst/>
            <a:gdLst>
              <a:gd name="connsiteX0" fmla="*/ 0 w 960120"/>
              <a:gd name="connsiteY0" fmla="*/ 1869440 h 1874520"/>
              <a:gd name="connsiteX1" fmla="*/ 71120 w 960120"/>
              <a:gd name="connsiteY1" fmla="*/ 1615440 h 1874520"/>
              <a:gd name="connsiteX2" fmla="*/ 213360 w 960120"/>
              <a:gd name="connsiteY2" fmla="*/ 1168400 h 1874520"/>
              <a:gd name="connsiteX3" fmla="*/ 309880 w 960120"/>
              <a:gd name="connsiteY3" fmla="*/ 883920 h 1874520"/>
              <a:gd name="connsiteX4" fmla="*/ 431800 w 960120"/>
              <a:gd name="connsiteY4" fmla="*/ 589280 h 1874520"/>
              <a:gd name="connsiteX5" fmla="*/ 548640 w 960120"/>
              <a:gd name="connsiteY5" fmla="*/ 325120 h 1874520"/>
              <a:gd name="connsiteX6" fmla="*/ 675640 w 960120"/>
              <a:gd name="connsiteY6" fmla="*/ 132080 h 1874520"/>
              <a:gd name="connsiteX7" fmla="*/ 807720 w 960120"/>
              <a:gd name="connsiteY7" fmla="*/ 30480 h 1874520"/>
              <a:gd name="connsiteX8" fmla="*/ 878840 w 960120"/>
              <a:gd name="connsiteY8" fmla="*/ 0 h 1874520"/>
              <a:gd name="connsiteX9" fmla="*/ 919480 w 960120"/>
              <a:gd name="connsiteY9" fmla="*/ 0 h 1874520"/>
              <a:gd name="connsiteX10" fmla="*/ 960120 w 960120"/>
              <a:gd name="connsiteY10" fmla="*/ 1874520 h 1874520"/>
              <a:gd name="connsiteX11" fmla="*/ 0 w 960120"/>
              <a:gd name="connsiteY11" fmla="*/ 186944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 h="1874520">
                <a:moveTo>
                  <a:pt x="0" y="1869440"/>
                </a:moveTo>
                <a:lnTo>
                  <a:pt x="71120" y="1615440"/>
                </a:lnTo>
                <a:lnTo>
                  <a:pt x="213360" y="1168400"/>
                </a:lnTo>
                <a:lnTo>
                  <a:pt x="309880" y="883920"/>
                </a:lnTo>
                <a:lnTo>
                  <a:pt x="431800" y="589280"/>
                </a:lnTo>
                <a:lnTo>
                  <a:pt x="548640" y="325120"/>
                </a:lnTo>
                <a:lnTo>
                  <a:pt x="675640" y="132080"/>
                </a:lnTo>
                <a:lnTo>
                  <a:pt x="807720" y="30480"/>
                </a:lnTo>
                <a:lnTo>
                  <a:pt x="878840" y="0"/>
                </a:lnTo>
                <a:lnTo>
                  <a:pt x="919480" y="0"/>
                </a:lnTo>
                <a:lnTo>
                  <a:pt x="960120" y="1874520"/>
                </a:lnTo>
                <a:lnTo>
                  <a:pt x="0" y="1869440"/>
                </a:lnTo>
                <a:close/>
              </a:path>
            </a:pathLst>
          </a:custGeom>
          <a:solidFill>
            <a:srgbClr val="92D05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prstClr val="white"/>
              </a:solidFill>
            </a:endParaRPr>
          </a:p>
        </p:txBody>
      </p:sp>
      <p:sp>
        <p:nvSpPr>
          <p:cNvPr id="15" name="TextBox 14"/>
          <p:cNvSpPr txBox="1"/>
          <p:nvPr/>
        </p:nvSpPr>
        <p:spPr>
          <a:xfrm>
            <a:off x="1850653" y="2464091"/>
            <a:ext cx="572257" cy="21544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Eligible</a:t>
            </a:r>
          </a:p>
        </p:txBody>
      </p:sp>
      <p:sp>
        <p:nvSpPr>
          <p:cNvPr id="18" name="Freeform 17"/>
          <p:cNvSpPr/>
          <p:nvPr/>
        </p:nvSpPr>
        <p:spPr>
          <a:xfrm>
            <a:off x="2552700" y="1017270"/>
            <a:ext cx="1158240" cy="1859280"/>
          </a:xfrm>
          <a:custGeom>
            <a:avLst/>
            <a:gdLst>
              <a:gd name="connsiteX0" fmla="*/ 0 w 1158240"/>
              <a:gd name="connsiteY0" fmla="*/ 0 h 1859280"/>
              <a:gd name="connsiteX1" fmla="*/ 102870 w 1158240"/>
              <a:gd name="connsiteY1" fmla="*/ 34290 h 1859280"/>
              <a:gd name="connsiteX2" fmla="*/ 217170 w 1158240"/>
              <a:gd name="connsiteY2" fmla="*/ 125730 h 1859280"/>
              <a:gd name="connsiteX3" fmla="*/ 361950 w 1158240"/>
              <a:gd name="connsiteY3" fmla="*/ 308610 h 1859280"/>
              <a:gd name="connsiteX4" fmla="*/ 556260 w 1158240"/>
              <a:gd name="connsiteY4" fmla="*/ 605790 h 1859280"/>
              <a:gd name="connsiteX5" fmla="*/ 803910 w 1158240"/>
              <a:gd name="connsiteY5" fmla="*/ 1101090 h 1859280"/>
              <a:gd name="connsiteX6" fmla="*/ 1005840 w 1158240"/>
              <a:gd name="connsiteY6" fmla="*/ 1550670 h 1859280"/>
              <a:gd name="connsiteX7" fmla="*/ 1158240 w 1158240"/>
              <a:gd name="connsiteY7" fmla="*/ 1859280 h 1859280"/>
              <a:gd name="connsiteX8" fmla="*/ 68580 w 1158240"/>
              <a:gd name="connsiteY8" fmla="*/ 1859280 h 1859280"/>
              <a:gd name="connsiteX9" fmla="*/ 38100 w 1158240"/>
              <a:gd name="connsiteY9" fmla="*/ 1855470 h 1859280"/>
              <a:gd name="connsiteX10" fmla="*/ 0 w 1158240"/>
              <a:gd name="connsiteY10" fmla="*/ 0 h 18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240" h="1859280">
                <a:moveTo>
                  <a:pt x="0" y="0"/>
                </a:moveTo>
                <a:lnTo>
                  <a:pt x="102870" y="34290"/>
                </a:lnTo>
                <a:lnTo>
                  <a:pt x="217170" y="125730"/>
                </a:lnTo>
                <a:lnTo>
                  <a:pt x="361950" y="308610"/>
                </a:lnTo>
                <a:lnTo>
                  <a:pt x="556260" y="605790"/>
                </a:lnTo>
                <a:lnTo>
                  <a:pt x="803910" y="1101090"/>
                </a:lnTo>
                <a:lnTo>
                  <a:pt x="1005840" y="1550670"/>
                </a:lnTo>
                <a:lnTo>
                  <a:pt x="1158240" y="1859280"/>
                </a:lnTo>
                <a:lnTo>
                  <a:pt x="68580" y="1859280"/>
                </a:lnTo>
                <a:lnTo>
                  <a:pt x="38100" y="1855470"/>
                </a:lnTo>
                <a:lnTo>
                  <a:pt x="0" y="0"/>
                </a:lnTo>
                <a:close/>
              </a:path>
            </a:pathLst>
          </a:custGeom>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9" name="TextBox 18"/>
          <p:cNvSpPr txBox="1"/>
          <p:nvPr/>
        </p:nvSpPr>
        <p:spPr>
          <a:xfrm>
            <a:off x="2753774" y="2484404"/>
            <a:ext cx="594777" cy="21544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Ineligible</a:t>
            </a:r>
          </a:p>
        </p:txBody>
      </p:sp>
      <p:cxnSp>
        <p:nvCxnSpPr>
          <p:cNvPr id="10" name="Straight Connector 9"/>
          <p:cNvCxnSpPr/>
          <p:nvPr/>
        </p:nvCxnSpPr>
        <p:spPr>
          <a:xfrm>
            <a:off x="2533110" y="531725"/>
            <a:ext cx="55262" cy="24132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50653" y="2931297"/>
            <a:ext cx="1467859" cy="276999"/>
          </a:xfrm>
          <a:prstGeom prst="rect">
            <a:avLst/>
          </a:prstGeom>
          <a:noFill/>
        </p:spPr>
        <p:txBody>
          <a:bodyPr wrap="square" rtlCol="0">
            <a:spAutoFit/>
          </a:bodyPr>
          <a:lstStyle/>
          <a:p>
            <a:r>
              <a:rPr lang="en-US" sz="1200" dirty="0">
                <a:solidFill>
                  <a:prstClr val="black"/>
                </a:solidFill>
                <a:latin typeface="Cambria" panose="02040503050406030204" pitchFamily="18" charset="0"/>
                <a:ea typeface="Cambria" panose="02040503050406030204" pitchFamily="18" charset="0"/>
              </a:rPr>
              <a:t>Household Income</a:t>
            </a:r>
          </a:p>
        </p:txBody>
      </p:sp>
      <p:sp>
        <p:nvSpPr>
          <p:cNvPr id="22" name="Freeform 21"/>
          <p:cNvSpPr/>
          <p:nvPr/>
        </p:nvSpPr>
        <p:spPr>
          <a:xfrm>
            <a:off x="5748911" y="1039146"/>
            <a:ext cx="2080009" cy="1869954"/>
          </a:xfrm>
          <a:custGeom>
            <a:avLst/>
            <a:gdLst>
              <a:gd name="connsiteX0" fmla="*/ 0 w 1989574"/>
              <a:gd name="connsiteY0" fmla="*/ 1859027 h 1859027"/>
              <a:gd name="connsiteX1" fmla="*/ 874207 w 1989574"/>
              <a:gd name="connsiteY1" fmla="*/ 82 h 1859027"/>
              <a:gd name="connsiteX2" fmla="*/ 1989574 w 1989574"/>
              <a:gd name="connsiteY2" fmla="*/ 1798737 h 1859027"/>
            </a:gdLst>
            <a:ahLst/>
            <a:cxnLst>
              <a:cxn ang="0">
                <a:pos x="connsiteX0" y="connsiteY0"/>
              </a:cxn>
              <a:cxn ang="0">
                <a:pos x="connsiteX1" y="connsiteY1"/>
              </a:cxn>
              <a:cxn ang="0">
                <a:pos x="connsiteX2" y="connsiteY2"/>
              </a:cxn>
            </a:cxnLst>
            <a:rect l="l" t="t" r="r" b="b"/>
            <a:pathLst>
              <a:path w="1989574" h="1859027">
                <a:moveTo>
                  <a:pt x="0" y="1859027"/>
                </a:moveTo>
                <a:cubicBezTo>
                  <a:pt x="271305" y="934578"/>
                  <a:pt x="542611" y="10130"/>
                  <a:pt x="874207" y="82"/>
                </a:cubicBezTo>
                <a:cubicBezTo>
                  <a:pt x="1205803" y="-9966"/>
                  <a:pt x="1597688" y="894385"/>
                  <a:pt x="1989574" y="17987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3" name="Straight Arrow Connector 22"/>
          <p:cNvCxnSpPr/>
          <p:nvPr/>
        </p:nvCxnSpPr>
        <p:spPr>
          <a:xfrm>
            <a:off x="5487656" y="2909100"/>
            <a:ext cx="25723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487656" y="566159"/>
            <a:ext cx="1675" cy="23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5731538" y="1017270"/>
            <a:ext cx="996922" cy="1897524"/>
          </a:xfrm>
          <a:custGeom>
            <a:avLst/>
            <a:gdLst>
              <a:gd name="connsiteX0" fmla="*/ 0 w 960120"/>
              <a:gd name="connsiteY0" fmla="*/ 1869440 h 1874520"/>
              <a:gd name="connsiteX1" fmla="*/ 71120 w 960120"/>
              <a:gd name="connsiteY1" fmla="*/ 1615440 h 1874520"/>
              <a:gd name="connsiteX2" fmla="*/ 213360 w 960120"/>
              <a:gd name="connsiteY2" fmla="*/ 1168400 h 1874520"/>
              <a:gd name="connsiteX3" fmla="*/ 309880 w 960120"/>
              <a:gd name="connsiteY3" fmla="*/ 883920 h 1874520"/>
              <a:gd name="connsiteX4" fmla="*/ 431800 w 960120"/>
              <a:gd name="connsiteY4" fmla="*/ 589280 h 1874520"/>
              <a:gd name="connsiteX5" fmla="*/ 548640 w 960120"/>
              <a:gd name="connsiteY5" fmla="*/ 325120 h 1874520"/>
              <a:gd name="connsiteX6" fmla="*/ 675640 w 960120"/>
              <a:gd name="connsiteY6" fmla="*/ 132080 h 1874520"/>
              <a:gd name="connsiteX7" fmla="*/ 807720 w 960120"/>
              <a:gd name="connsiteY7" fmla="*/ 30480 h 1874520"/>
              <a:gd name="connsiteX8" fmla="*/ 878840 w 960120"/>
              <a:gd name="connsiteY8" fmla="*/ 0 h 1874520"/>
              <a:gd name="connsiteX9" fmla="*/ 919480 w 960120"/>
              <a:gd name="connsiteY9" fmla="*/ 0 h 1874520"/>
              <a:gd name="connsiteX10" fmla="*/ 960120 w 960120"/>
              <a:gd name="connsiteY10" fmla="*/ 1874520 h 1874520"/>
              <a:gd name="connsiteX11" fmla="*/ 0 w 960120"/>
              <a:gd name="connsiteY11" fmla="*/ 186944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 h="1874520">
                <a:moveTo>
                  <a:pt x="0" y="1869440"/>
                </a:moveTo>
                <a:lnTo>
                  <a:pt x="71120" y="1615440"/>
                </a:lnTo>
                <a:lnTo>
                  <a:pt x="213360" y="1168400"/>
                </a:lnTo>
                <a:lnTo>
                  <a:pt x="309880" y="883920"/>
                </a:lnTo>
                <a:lnTo>
                  <a:pt x="431800" y="589280"/>
                </a:lnTo>
                <a:lnTo>
                  <a:pt x="548640" y="325120"/>
                </a:lnTo>
                <a:lnTo>
                  <a:pt x="675640" y="132080"/>
                </a:lnTo>
                <a:lnTo>
                  <a:pt x="807720" y="30480"/>
                </a:lnTo>
                <a:lnTo>
                  <a:pt x="878840" y="0"/>
                </a:lnTo>
                <a:lnTo>
                  <a:pt x="919480" y="0"/>
                </a:lnTo>
                <a:lnTo>
                  <a:pt x="960120" y="1874520"/>
                </a:lnTo>
                <a:lnTo>
                  <a:pt x="0" y="1869440"/>
                </a:lnTo>
                <a:close/>
              </a:path>
            </a:pathLst>
          </a:custGeom>
          <a:solidFill>
            <a:srgbClr val="92D05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prstClr val="white"/>
              </a:solidFill>
            </a:endParaRPr>
          </a:p>
        </p:txBody>
      </p:sp>
      <p:sp>
        <p:nvSpPr>
          <p:cNvPr id="26" name="TextBox 25"/>
          <p:cNvSpPr txBox="1"/>
          <p:nvPr/>
        </p:nvSpPr>
        <p:spPr>
          <a:xfrm>
            <a:off x="5995933" y="2498525"/>
            <a:ext cx="572257" cy="21544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Eligible</a:t>
            </a:r>
          </a:p>
        </p:txBody>
      </p:sp>
      <p:sp>
        <p:nvSpPr>
          <p:cNvPr id="27" name="Freeform 26"/>
          <p:cNvSpPr/>
          <p:nvPr/>
        </p:nvSpPr>
        <p:spPr>
          <a:xfrm>
            <a:off x="6697980" y="1051704"/>
            <a:ext cx="1158240" cy="1859280"/>
          </a:xfrm>
          <a:custGeom>
            <a:avLst/>
            <a:gdLst>
              <a:gd name="connsiteX0" fmla="*/ 0 w 1158240"/>
              <a:gd name="connsiteY0" fmla="*/ 0 h 1859280"/>
              <a:gd name="connsiteX1" fmla="*/ 102870 w 1158240"/>
              <a:gd name="connsiteY1" fmla="*/ 34290 h 1859280"/>
              <a:gd name="connsiteX2" fmla="*/ 217170 w 1158240"/>
              <a:gd name="connsiteY2" fmla="*/ 125730 h 1859280"/>
              <a:gd name="connsiteX3" fmla="*/ 361950 w 1158240"/>
              <a:gd name="connsiteY3" fmla="*/ 308610 h 1859280"/>
              <a:gd name="connsiteX4" fmla="*/ 556260 w 1158240"/>
              <a:gd name="connsiteY4" fmla="*/ 605790 h 1859280"/>
              <a:gd name="connsiteX5" fmla="*/ 803910 w 1158240"/>
              <a:gd name="connsiteY5" fmla="*/ 1101090 h 1859280"/>
              <a:gd name="connsiteX6" fmla="*/ 1005840 w 1158240"/>
              <a:gd name="connsiteY6" fmla="*/ 1550670 h 1859280"/>
              <a:gd name="connsiteX7" fmla="*/ 1158240 w 1158240"/>
              <a:gd name="connsiteY7" fmla="*/ 1859280 h 1859280"/>
              <a:gd name="connsiteX8" fmla="*/ 68580 w 1158240"/>
              <a:gd name="connsiteY8" fmla="*/ 1859280 h 1859280"/>
              <a:gd name="connsiteX9" fmla="*/ 38100 w 1158240"/>
              <a:gd name="connsiteY9" fmla="*/ 1855470 h 1859280"/>
              <a:gd name="connsiteX10" fmla="*/ 0 w 1158240"/>
              <a:gd name="connsiteY10" fmla="*/ 0 h 18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240" h="1859280">
                <a:moveTo>
                  <a:pt x="0" y="0"/>
                </a:moveTo>
                <a:lnTo>
                  <a:pt x="102870" y="34290"/>
                </a:lnTo>
                <a:lnTo>
                  <a:pt x="217170" y="125730"/>
                </a:lnTo>
                <a:lnTo>
                  <a:pt x="361950" y="308610"/>
                </a:lnTo>
                <a:lnTo>
                  <a:pt x="556260" y="605790"/>
                </a:lnTo>
                <a:lnTo>
                  <a:pt x="803910" y="1101090"/>
                </a:lnTo>
                <a:lnTo>
                  <a:pt x="1005840" y="1550670"/>
                </a:lnTo>
                <a:lnTo>
                  <a:pt x="1158240" y="1859280"/>
                </a:lnTo>
                <a:lnTo>
                  <a:pt x="68580" y="1859280"/>
                </a:lnTo>
                <a:lnTo>
                  <a:pt x="38100" y="1855470"/>
                </a:lnTo>
                <a:lnTo>
                  <a:pt x="0" y="0"/>
                </a:lnTo>
                <a:close/>
              </a:path>
            </a:pathLst>
          </a:custGeom>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28" name="TextBox 27"/>
          <p:cNvSpPr txBox="1"/>
          <p:nvPr/>
        </p:nvSpPr>
        <p:spPr>
          <a:xfrm>
            <a:off x="6899054" y="2518838"/>
            <a:ext cx="594777" cy="21544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Ineligible</a:t>
            </a:r>
          </a:p>
        </p:txBody>
      </p:sp>
      <p:cxnSp>
        <p:nvCxnSpPr>
          <p:cNvPr id="29" name="Straight Connector 28"/>
          <p:cNvCxnSpPr/>
          <p:nvPr/>
        </p:nvCxnSpPr>
        <p:spPr>
          <a:xfrm>
            <a:off x="6678390" y="566159"/>
            <a:ext cx="55262" cy="24132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228341" y="2945418"/>
            <a:ext cx="1121147" cy="276999"/>
          </a:xfrm>
          <a:prstGeom prst="rect">
            <a:avLst/>
          </a:prstGeom>
          <a:noFill/>
        </p:spPr>
        <p:txBody>
          <a:bodyPr wrap="square" rtlCol="0">
            <a:spAutoFit/>
          </a:bodyPr>
          <a:lstStyle/>
          <a:p>
            <a:r>
              <a:rPr lang="en-US" sz="1200" dirty="0">
                <a:solidFill>
                  <a:prstClr val="black"/>
                </a:solidFill>
                <a:latin typeface="Cambria" panose="02040503050406030204" pitchFamily="18" charset="0"/>
                <a:ea typeface="Cambria" panose="02040503050406030204" pitchFamily="18" charset="0"/>
              </a:rPr>
              <a:t>New Housing</a:t>
            </a:r>
          </a:p>
        </p:txBody>
      </p:sp>
      <p:sp>
        <p:nvSpPr>
          <p:cNvPr id="32" name="Rectangle 31"/>
          <p:cNvSpPr/>
          <p:nvPr/>
        </p:nvSpPr>
        <p:spPr>
          <a:xfrm>
            <a:off x="4324867" y="1311133"/>
            <a:ext cx="657551" cy="923330"/>
          </a:xfrm>
          <a:prstGeom prst="rect">
            <a:avLst/>
          </a:prstGeom>
          <a:noFill/>
        </p:spPr>
        <p:txBody>
          <a:bodyPr wrap="none" lIns="91440" tIns="45720" rIns="91440" bIns="45720">
            <a:spAutoFit/>
          </a:bodyPr>
          <a:lstStyle/>
          <a:p>
            <a:pPr algn="ctr"/>
            <a:r>
              <a:rPr lang="en-US" sz="5400" dirty="0">
                <a:ln w="0"/>
                <a:solidFill>
                  <a:srgbClr val="5B9BD5"/>
                </a:solidFill>
                <a:effectLst>
                  <a:outerShdw blurRad="38100" dist="25400" dir="5400000" algn="ctr" rotWithShape="0">
                    <a:srgbClr val="6E747A">
                      <a:alpha val="43000"/>
                    </a:srgbClr>
                  </a:outerShdw>
                </a:effectLst>
              </a:rPr>
              <a:t>&amp;</a:t>
            </a: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0118" y="3968003"/>
            <a:ext cx="1623726" cy="1536451"/>
          </a:xfrm>
          <a:prstGeom prst="rect">
            <a:avLst/>
          </a:prstGeom>
        </p:spPr>
      </p:pic>
      <p:sp>
        <p:nvSpPr>
          <p:cNvPr id="36" name="Rectangle 35"/>
          <p:cNvSpPr/>
          <p:nvPr/>
        </p:nvSpPr>
        <p:spPr>
          <a:xfrm>
            <a:off x="2692797" y="4651765"/>
            <a:ext cx="2616959" cy="1754326"/>
          </a:xfrm>
          <a:prstGeom prst="rect">
            <a:avLst/>
          </a:prstGeom>
          <a:noFill/>
        </p:spPr>
        <p:txBody>
          <a:bodyPr wrap="square" lIns="91440" tIns="45720" rIns="91440" bIns="45720">
            <a:spAutoFit/>
          </a:bodyPr>
          <a:lstStyle/>
          <a:p>
            <a:pPr algn="ctr"/>
            <a:r>
              <a:rPr lang="en-US" sz="5400" dirty="0">
                <a:ln w="0"/>
                <a:solidFill>
                  <a:srgbClr val="70AD47"/>
                </a:solidFill>
                <a:effectLst>
                  <a:outerShdw blurRad="38100" dist="25400" dir="5400000" algn="ctr" rotWithShape="0">
                    <a:srgbClr val="6E747A">
                      <a:alpha val="43000"/>
                    </a:srgbClr>
                  </a:outerShdw>
                </a:effectLst>
              </a:rPr>
              <a:t>$</a:t>
            </a:r>
            <a:r>
              <a:rPr lang="en-US" sz="5400" dirty="0">
                <a:ln w="0"/>
                <a:solidFill>
                  <a:prstClr val="black"/>
                </a:solidFill>
                <a:effectLst>
                  <a:outerShdw blurRad="38100" dist="25400" dir="5400000" algn="ctr" rotWithShape="0">
                    <a:srgbClr val="6E747A">
                      <a:alpha val="43000"/>
                    </a:srgbClr>
                  </a:outerShdw>
                </a:effectLst>
              </a:rPr>
              <a:t>↑↑↑</a:t>
            </a:r>
          </a:p>
          <a:p>
            <a:pPr algn="ctr"/>
            <a:endParaRPr lang="en-US" sz="5400" dirty="0">
              <a:ln w="0"/>
              <a:solidFill>
                <a:prstClr val="black"/>
              </a:solidFill>
              <a:effectLst>
                <a:outerShdw blurRad="38100" dist="25400" dir="5400000" algn="ctr" rotWithShape="0">
                  <a:srgbClr val="6E747A">
                    <a:alpha val="43000"/>
                  </a:srgbClr>
                </a:outerShdw>
              </a:effectLst>
            </a:endParaRPr>
          </a:p>
        </p:txBody>
      </p:sp>
      <p:sp>
        <p:nvSpPr>
          <p:cNvPr id="37" name="TextBox 36"/>
          <p:cNvSpPr txBox="1"/>
          <p:nvPr/>
        </p:nvSpPr>
        <p:spPr>
          <a:xfrm>
            <a:off x="1523262" y="5613924"/>
            <a:ext cx="2514600" cy="307777"/>
          </a:xfrm>
          <a:prstGeom prst="rect">
            <a:avLst/>
          </a:prstGeom>
          <a:noFill/>
        </p:spPr>
        <p:txBody>
          <a:bodyPr wrap="square" rtlCol="0">
            <a:spAutoFit/>
          </a:bodyPr>
          <a:lstStyle/>
          <a:p>
            <a:r>
              <a:rPr lang="en-US" sz="1400" dirty="0">
                <a:solidFill>
                  <a:prstClr val="black"/>
                </a:solidFill>
                <a:latin typeface="Cambria" panose="02040503050406030204" pitchFamily="18" charset="0"/>
                <a:ea typeface="Cambria" panose="02040503050406030204" pitchFamily="18" charset="0"/>
              </a:rPr>
              <a:t>Real Housing Price Increase</a:t>
            </a:r>
          </a:p>
        </p:txBody>
      </p:sp>
      <p:sp>
        <p:nvSpPr>
          <p:cNvPr id="38" name="Rectangle 37"/>
          <p:cNvSpPr/>
          <p:nvPr/>
        </p:nvSpPr>
        <p:spPr>
          <a:xfrm>
            <a:off x="4308030" y="3812899"/>
            <a:ext cx="1047233" cy="923330"/>
          </a:xfrm>
          <a:prstGeom prst="rect">
            <a:avLst/>
          </a:prstGeom>
          <a:noFill/>
        </p:spPr>
        <p:txBody>
          <a:bodyPr wrap="square" lIns="91440" tIns="45720" rIns="91440" bIns="45720">
            <a:spAutoFit/>
          </a:bodyPr>
          <a:lstStyle/>
          <a:p>
            <a:pPr algn="ctr"/>
            <a:r>
              <a:rPr lang="en-US" sz="5400" dirty="0">
                <a:ln w="0"/>
                <a:solidFill>
                  <a:srgbClr val="5B9BD5"/>
                </a:solidFill>
                <a:effectLst>
                  <a:outerShdw blurRad="38100" dist="25400" dir="5400000" algn="ctr" rotWithShape="0">
                    <a:srgbClr val="6E747A">
                      <a:alpha val="43000"/>
                    </a:srgbClr>
                  </a:outerShdw>
                </a:effectLst>
              </a:rPr>
              <a:t>&amp;</a:t>
            </a:r>
          </a:p>
        </p:txBody>
      </p:sp>
      <p:sp>
        <p:nvSpPr>
          <p:cNvPr id="39" name="Freeform 38"/>
          <p:cNvSpPr/>
          <p:nvPr/>
        </p:nvSpPr>
        <p:spPr>
          <a:xfrm>
            <a:off x="5952726" y="3955445"/>
            <a:ext cx="2080009" cy="1869954"/>
          </a:xfrm>
          <a:custGeom>
            <a:avLst/>
            <a:gdLst>
              <a:gd name="connsiteX0" fmla="*/ 0 w 1989574"/>
              <a:gd name="connsiteY0" fmla="*/ 1859027 h 1859027"/>
              <a:gd name="connsiteX1" fmla="*/ 874207 w 1989574"/>
              <a:gd name="connsiteY1" fmla="*/ 82 h 1859027"/>
              <a:gd name="connsiteX2" fmla="*/ 1989574 w 1989574"/>
              <a:gd name="connsiteY2" fmla="*/ 1798737 h 1859027"/>
            </a:gdLst>
            <a:ahLst/>
            <a:cxnLst>
              <a:cxn ang="0">
                <a:pos x="connsiteX0" y="connsiteY0"/>
              </a:cxn>
              <a:cxn ang="0">
                <a:pos x="connsiteX1" y="connsiteY1"/>
              </a:cxn>
              <a:cxn ang="0">
                <a:pos x="connsiteX2" y="connsiteY2"/>
              </a:cxn>
            </a:cxnLst>
            <a:rect l="l" t="t" r="r" b="b"/>
            <a:pathLst>
              <a:path w="1989574" h="1859027">
                <a:moveTo>
                  <a:pt x="0" y="1859027"/>
                </a:moveTo>
                <a:cubicBezTo>
                  <a:pt x="271305" y="934578"/>
                  <a:pt x="542611" y="10130"/>
                  <a:pt x="874207" y="82"/>
                </a:cubicBezTo>
                <a:cubicBezTo>
                  <a:pt x="1205803" y="-9966"/>
                  <a:pt x="1597688" y="894385"/>
                  <a:pt x="1989574" y="17987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40" name="Straight Arrow Connector 39"/>
          <p:cNvCxnSpPr/>
          <p:nvPr/>
        </p:nvCxnSpPr>
        <p:spPr>
          <a:xfrm>
            <a:off x="5691471" y="5825399"/>
            <a:ext cx="25723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5691471" y="3482458"/>
            <a:ext cx="1675" cy="23429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Freeform 41"/>
          <p:cNvSpPr/>
          <p:nvPr/>
        </p:nvSpPr>
        <p:spPr>
          <a:xfrm>
            <a:off x="5952226" y="3950898"/>
            <a:ext cx="980049" cy="1880195"/>
          </a:xfrm>
          <a:custGeom>
            <a:avLst/>
            <a:gdLst>
              <a:gd name="connsiteX0" fmla="*/ 0 w 960120"/>
              <a:gd name="connsiteY0" fmla="*/ 1869440 h 1874520"/>
              <a:gd name="connsiteX1" fmla="*/ 71120 w 960120"/>
              <a:gd name="connsiteY1" fmla="*/ 1615440 h 1874520"/>
              <a:gd name="connsiteX2" fmla="*/ 213360 w 960120"/>
              <a:gd name="connsiteY2" fmla="*/ 1168400 h 1874520"/>
              <a:gd name="connsiteX3" fmla="*/ 309880 w 960120"/>
              <a:gd name="connsiteY3" fmla="*/ 883920 h 1874520"/>
              <a:gd name="connsiteX4" fmla="*/ 431800 w 960120"/>
              <a:gd name="connsiteY4" fmla="*/ 589280 h 1874520"/>
              <a:gd name="connsiteX5" fmla="*/ 548640 w 960120"/>
              <a:gd name="connsiteY5" fmla="*/ 325120 h 1874520"/>
              <a:gd name="connsiteX6" fmla="*/ 675640 w 960120"/>
              <a:gd name="connsiteY6" fmla="*/ 132080 h 1874520"/>
              <a:gd name="connsiteX7" fmla="*/ 807720 w 960120"/>
              <a:gd name="connsiteY7" fmla="*/ 30480 h 1874520"/>
              <a:gd name="connsiteX8" fmla="*/ 878840 w 960120"/>
              <a:gd name="connsiteY8" fmla="*/ 0 h 1874520"/>
              <a:gd name="connsiteX9" fmla="*/ 919480 w 960120"/>
              <a:gd name="connsiteY9" fmla="*/ 0 h 1874520"/>
              <a:gd name="connsiteX10" fmla="*/ 960120 w 960120"/>
              <a:gd name="connsiteY10" fmla="*/ 1874520 h 1874520"/>
              <a:gd name="connsiteX11" fmla="*/ 0 w 960120"/>
              <a:gd name="connsiteY11" fmla="*/ 1869440 h 187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0120" h="1874520">
                <a:moveTo>
                  <a:pt x="0" y="1869440"/>
                </a:moveTo>
                <a:lnTo>
                  <a:pt x="71120" y="1615440"/>
                </a:lnTo>
                <a:lnTo>
                  <a:pt x="213360" y="1168400"/>
                </a:lnTo>
                <a:lnTo>
                  <a:pt x="309880" y="883920"/>
                </a:lnTo>
                <a:lnTo>
                  <a:pt x="431800" y="589280"/>
                </a:lnTo>
                <a:lnTo>
                  <a:pt x="548640" y="325120"/>
                </a:lnTo>
                <a:lnTo>
                  <a:pt x="675640" y="132080"/>
                </a:lnTo>
                <a:lnTo>
                  <a:pt x="807720" y="30480"/>
                </a:lnTo>
                <a:lnTo>
                  <a:pt x="878840" y="0"/>
                </a:lnTo>
                <a:lnTo>
                  <a:pt x="919480" y="0"/>
                </a:lnTo>
                <a:lnTo>
                  <a:pt x="960120" y="1874520"/>
                </a:lnTo>
                <a:lnTo>
                  <a:pt x="0" y="1869440"/>
                </a:lnTo>
                <a:close/>
              </a:path>
            </a:pathLst>
          </a:custGeom>
          <a:solidFill>
            <a:srgbClr val="92D05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prstClr val="white"/>
              </a:solidFill>
            </a:endParaRPr>
          </a:p>
        </p:txBody>
      </p:sp>
      <p:sp>
        <p:nvSpPr>
          <p:cNvPr id="43" name="Freeform 42"/>
          <p:cNvSpPr/>
          <p:nvPr/>
        </p:nvSpPr>
        <p:spPr>
          <a:xfrm>
            <a:off x="6901795" y="3968003"/>
            <a:ext cx="1158240" cy="1859280"/>
          </a:xfrm>
          <a:custGeom>
            <a:avLst/>
            <a:gdLst>
              <a:gd name="connsiteX0" fmla="*/ 0 w 1158240"/>
              <a:gd name="connsiteY0" fmla="*/ 0 h 1859280"/>
              <a:gd name="connsiteX1" fmla="*/ 102870 w 1158240"/>
              <a:gd name="connsiteY1" fmla="*/ 34290 h 1859280"/>
              <a:gd name="connsiteX2" fmla="*/ 217170 w 1158240"/>
              <a:gd name="connsiteY2" fmla="*/ 125730 h 1859280"/>
              <a:gd name="connsiteX3" fmla="*/ 361950 w 1158240"/>
              <a:gd name="connsiteY3" fmla="*/ 308610 h 1859280"/>
              <a:gd name="connsiteX4" fmla="*/ 556260 w 1158240"/>
              <a:gd name="connsiteY4" fmla="*/ 605790 h 1859280"/>
              <a:gd name="connsiteX5" fmla="*/ 803910 w 1158240"/>
              <a:gd name="connsiteY5" fmla="*/ 1101090 h 1859280"/>
              <a:gd name="connsiteX6" fmla="*/ 1005840 w 1158240"/>
              <a:gd name="connsiteY6" fmla="*/ 1550670 h 1859280"/>
              <a:gd name="connsiteX7" fmla="*/ 1158240 w 1158240"/>
              <a:gd name="connsiteY7" fmla="*/ 1859280 h 1859280"/>
              <a:gd name="connsiteX8" fmla="*/ 68580 w 1158240"/>
              <a:gd name="connsiteY8" fmla="*/ 1859280 h 1859280"/>
              <a:gd name="connsiteX9" fmla="*/ 38100 w 1158240"/>
              <a:gd name="connsiteY9" fmla="*/ 1855470 h 1859280"/>
              <a:gd name="connsiteX10" fmla="*/ 0 w 1158240"/>
              <a:gd name="connsiteY10" fmla="*/ 0 h 18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240" h="1859280">
                <a:moveTo>
                  <a:pt x="0" y="0"/>
                </a:moveTo>
                <a:lnTo>
                  <a:pt x="102870" y="34290"/>
                </a:lnTo>
                <a:lnTo>
                  <a:pt x="217170" y="125730"/>
                </a:lnTo>
                <a:lnTo>
                  <a:pt x="361950" y="308610"/>
                </a:lnTo>
                <a:lnTo>
                  <a:pt x="556260" y="605790"/>
                </a:lnTo>
                <a:lnTo>
                  <a:pt x="803910" y="1101090"/>
                </a:lnTo>
                <a:lnTo>
                  <a:pt x="1005840" y="1550670"/>
                </a:lnTo>
                <a:lnTo>
                  <a:pt x="1158240" y="1859280"/>
                </a:lnTo>
                <a:lnTo>
                  <a:pt x="68580" y="1859280"/>
                </a:lnTo>
                <a:lnTo>
                  <a:pt x="38100" y="1855470"/>
                </a:lnTo>
                <a:lnTo>
                  <a:pt x="0" y="0"/>
                </a:lnTo>
                <a:close/>
              </a:path>
            </a:pathLst>
          </a:cu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cxnSp>
        <p:nvCxnSpPr>
          <p:cNvPr id="44" name="Straight Connector 43"/>
          <p:cNvCxnSpPr/>
          <p:nvPr/>
        </p:nvCxnSpPr>
        <p:spPr>
          <a:xfrm>
            <a:off x="6882205" y="3482458"/>
            <a:ext cx="55262" cy="241327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062586" y="5885921"/>
            <a:ext cx="1860287" cy="276999"/>
          </a:xfrm>
          <a:prstGeom prst="rect">
            <a:avLst/>
          </a:prstGeom>
          <a:noFill/>
        </p:spPr>
        <p:txBody>
          <a:bodyPr wrap="square" rtlCol="0">
            <a:spAutoFit/>
          </a:bodyPr>
          <a:lstStyle/>
          <a:p>
            <a:r>
              <a:rPr lang="el-GR" sz="1200" dirty="0">
                <a:solidFill>
                  <a:prstClr val="black"/>
                </a:solidFill>
                <a:latin typeface="Cambria" panose="02040503050406030204" pitchFamily="18" charset="0"/>
                <a:ea typeface="Cambria" panose="02040503050406030204" pitchFamily="18" charset="0"/>
              </a:rPr>
              <a:t>Δ</a:t>
            </a:r>
            <a:r>
              <a:rPr lang="en-US" sz="1200" dirty="0">
                <a:solidFill>
                  <a:prstClr val="black"/>
                </a:solidFill>
                <a:latin typeface="Cambria" panose="02040503050406030204" pitchFamily="18" charset="0"/>
                <a:ea typeface="Cambria" panose="02040503050406030204" pitchFamily="18" charset="0"/>
              </a:rPr>
              <a:t> Educational Attainment</a:t>
            </a:r>
          </a:p>
        </p:txBody>
      </p:sp>
      <p:sp>
        <p:nvSpPr>
          <p:cNvPr id="2" name="5-Point Star 1"/>
          <p:cNvSpPr/>
          <p:nvPr/>
        </p:nvSpPr>
        <p:spPr>
          <a:xfrm>
            <a:off x="1552127" y="2626221"/>
            <a:ext cx="264043" cy="242144"/>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5-Point Star 45"/>
          <p:cNvSpPr/>
          <p:nvPr/>
        </p:nvSpPr>
        <p:spPr>
          <a:xfrm>
            <a:off x="5665227" y="2634406"/>
            <a:ext cx="264043" cy="242144"/>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5-Point Star 46"/>
          <p:cNvSpPr/>
          <p:nvPr/>
        </p:nvSpPr>
        <p:spPr>
          <a:xfrm>
            <a:off x="6668232" y="3833809"/>
            <a:ext cx="264043" cy="242144"/>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extBox 2"/>
          <p:cNvSpPr txBox="1"/>
          <p:nvPr/>
        </p:nvSpPr>
        <p:spPr>
          <a:xfrm>
            <a:off x="1962870" y="4633717"/>
            <a:ext cx="654313" cy="369332"/>
          </a:xfrm>
          <a:prstGeom prst="rect">
            <a:avLst/>
          </a:prstGeom>
          <a:noFill/>
        </p:spPr>
        <p:txBody>
          <a:bodyPr wrap="square" rtlCol="0">
            <a:spAutoFit/>
          </a:bodyPr>
          <a:lstStyle/>
          <a:p>
            <a:r>
              <a:rPr lang="en-US" dirty="0">
                <a:solidFill>
                  <a:prstClr val="white"/>
                </a:solidFill>
              </a:rPr>
              <a:t>x3 $</a:t>
            </a:r>
          </a:p>
        </p:txBody>
      </p:sp>
      <p:sp>
        <p:nvSpPr>
          <p:cNvPr id="48" name="Rectangle 47"/>
          <p:cNvSpPr/>
          <p:nvPr/>
        </p:nvSpPr>
        <p:spPr>
          <a:xfrm>
            <a:off x="8669299" y="1663595"/>
            <a:ext cx="2693366" cy="923330"/>
          </a:xfrm>
          <a:prstGeom prst="rect">
            <a:avLst/>
          </a:prstGeom>
          <a:noFill/>
        </p:spPr>
        <p:txBody>
          <a:bodyPr wrap="none" lIns="91440" tIns="45720" rIns="91440" bIns="45720">
            <a:spAutoFit/>
          </a:bodyPr>
          <a:lstStyle/>
          <a:p>
            <a:pPr algn="ctr"/>
            <a:r>
              <a:rPr lang="en-US" sz="5400" dirty="0">
                <a:ln w="0"/>
                <a:solidFill>
                  <a:srgbClr val="5B9BD5"/>
                </a:solidFill>
                <a:effectLst>
                  <a:outerShdw blurRad="38100" dist="25400" dir="5400000" algn="ctr" rotWithShape="0">
                    <a:srgbClr val="6E747A">
                      <a:alpha val="43000"/>
                    </a:srgbClr>
                  </a:outerShdw>
                </a:effectLst>
              </a:rPr>
              <a:t>= Eligible</a:t>
            </a:r>
          </a:p>
        </p:txBody>
      </p:sp>
      <p:sp>
        <p:nvSpPr>
          <p:cNvPr id="49" name="Rectangle 48"/>
          <p:cNvSpPr/>
          <p:nvPr/>
        </p:nvSpPr>
        <p:spPr>
          <a:xfrm>
            <a:off x="8609987" y="4435978"/>
            <a:ext cx="3036408" cy="1754326"/>
          </a:xfrm>
          <a:prstGeom prst="rect">
            <a:avLst/>
          </a:prstGeom>
          <a:noFill/>
        </p:spPr>
        <p:txBody>
          <a:bodyPr wrap="none" lIns="91440" tIns="45720" rIns="91440" bIns="45720">
            <a:spAutoFit/>
          </a:bodyPr>
          <a:lstStyle/>
          <a:p>
            <a:pPr algn="ctr"/>
            <a:r>
              <a:rPr lang="en-US" sz="5400" dirty="0">
                <a:ln w="0"/>
                <a:solidFill>
                  <a:srgbClr val="5B9BD5"/>
                </a:solidFill>
                <a:effectLst>
                  <a:outerShdw blurRad="38100" dist="25400" dir="5400000" algn="ctr" rotWithShape="0">
                    <a:srgbClr val="6E747A">
                      <a:alpha val="43000"/>
                    </a:srgbClr>
                  </a:outerShdw>
                </a:effectLst>
              </a:rPr>
              <a:t>= Not </a:t>
            </a:r>
          </a:p>
          <a:p>
            <a:pPr algn="ctr"/>
            <a:r>
              <a:rPr lang="en-US" sz="5400" dirty="0">
                <a:ln w="0"/>
                <a:solidFill>
                  <a:srgbClr val="5B9BD5"/>
                </a:solidFill>
                <a:effectLst>
                  <a:outerShdw blurRad="38100" dist="25400" dir="5400000" algn="ctr" rotWithShape="0">
                    <a:srgbClr val="6E747A">
                      <a:alpha val="43000"/>
                    </a:srgbClr>
                  </a:outerShdw>
                </a:effectLst>
              </a:rPr>
              <a:t>Gentrified</a:t>
            </a:r>
          </a:p>
        </p:txBody>
      </p:sp>
      <p:sp>
        <p:nvSpPr>
          <p:cNvPr id="5" name="Freeform 4"/>
          <p:cNvSpPr/>
          <p:nvPr/>
        </p:nvSpPr>
        <p:spPr>
          <a:xfrm>
            <a:off x="3717890" y="512466"/>
            <a:ext cx="542611" cy="452176"/>
          </a:xfrm>
          <a:custGeom>
            <a:avLst/>
            <a:gdLst>
              <a:gd name="connsiteX0" fmla="*/ 381837 w 542611"/>
              <a:gd name="connsiteY0" fmla="*/ 0 h 452176"/>
              <a:gd name="connsiteX1" fmla="*/ 542611 w 542611"/>
              <a:gd name="connsiteY1" fmla="*/ 10048 h 452176"/>
              <a:gd name="connsiteX2" fmla="*/ 160774 w 542611"/>
              <a:gd name="connsiteY2" fmla="*/ 452176 h 452176"/>
              <a:gd name="connsiteX3" fmla="*/ 0 w 542611"/>
              <a:gd name="connsiteY3" fmla="*/ 271305 h 452176"/>
              <a:gd name="connsiteX4" fmla="*/ 110532 w 542611"/>
              <a:gd name="connsiteY4" fmla="*/ 180870 h 452176"/>
              <a:gd name="connsiteX5" fmla="*/ 160774 w 542611"/>
              <a:gd name="connsiteY5" fmla="*/ 281354 h 452176"/>
              <a:gd name="connsiteX6" fmla="*/ 381837 w 542611"/>
              <a:gd name="connsiteY6" fmla="*/ 0 h 45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611" h="452176">
                <a:moveTo>
                  <a:pt x="381837" y="0"/>
                </a:moveTo>
                <a:lnTo>
                  <a:pt x="542611" y="10048"/>
                </a:lnTo>
                <a:lnTo>
                  <a:pt x="160774" y="452176"/>
                </a:lnTo>
                <a:lnTo>
                  <a:pt x="0" y="271305"/>
                </a:lnTo>
                <a:lnTo>
                  <a:pt x="110532" y="180870"/>
                </a:lnTo>
                <a:lnTo>
                  <a:pt x="160774" y="281354"/>
                </a:lnTo>
                <a:lnTo>
                  <a:pt x="381837" y="0"/>
                </a:lnTo>
                <a:close/>
              </a:path>
            </a:pathLst>
          </a:cu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endParaRPr>
          </a:p>
        </p:txBody>
      </p:sp>
      <p:sp>
        <p:nvSpPr>
          <p:cNvPr id="50" name="Freeform 49"/>
          <p:cNvSpPr/>
          <p:nvPr/>
        </p:nvSpPr>
        <p:spPr>
          <a:xfrm>
            <a:off x="7887654" y="458771"/>
            <a:ext cx="542611" cy="452176"/>
          </a:xfrm>
          <a:custGeom>
            <a:avLst/>
            <a:gdLst>
              <a:gd name="connsiteX0" fmla="*/ 381837 w 542611"/>
              <a:gd name="connsiteY0" fmla="*/ 0 h 452176"/>
              <a:gd name="connsiteX1" fmla="*/ 542611 w 542611"/>
              <a:gd name="connsiteY1" fmla="*/ 10048 h 452176"/>
              <a:gd name="connsiteX2" fmla="*/ 160774 w 542611"/>
              <a:gd name="connsiteY2" fmla="*/ 452176 h 452176"/>
              <a:gd name="connsiteX3" fmla="*/ 0 w 542611"/>
              <a:gd name="connsiteY3" fmla="*/ 271305 h 452176"/>
              <a:gd name="connsiteX4" fmla="*/ 110532 w 542611"/>
              <a:gd name="connsiteY4" fmla="*/ 180870 h 452176"/>
              <a:gd name="connsiteX5" fmla="*/ 160774 w 542611"/>
              <a:gd name="connsiteY5" fmla="*/ 281354 h 452176"/>
              <a:gd name="connsiteX6" fmla="*/ 381837 w 542611"/>
              <a:gd name="connsiteY6" fmla="*/ 0 h 45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611" h="452176">
                <a:moveTo>
                  <a:pt x="381837" y="0"/>
                </a:moveTo>
                <a:lnTo>
                  <a:pt x="542611" y="10048"/>
                </a:lnTo>
                <a:lnTo>
                  <a:pt x="160774" y="452176"/>
                </a:lnTo>
                <a:lnTo>
                  <a:pt x="0" y="271305"/>
                </a:lnTo>
                <a:lnTo>
                  <a:pt x="110532" y="180870"/>
                </a:lnTo>
                <a:lnTo>
                  <a:pt x="160774" y="281354"/>
                </a:lnTo>
                <a:lnTo>
                  <a:pt x="381837" y="0"/>
                </a:lnTo>
                <a:close/>
              </a:path>
            </a:pathLst>
          </a:cu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endParaRPr>
          </a:p>
        </p:txBody>
      </p:sp>
      <p:sp>
        <p:nvSpPr>
          <p:cNvPr id="51" name="Freeform 50"/>
          <p:cNvSpPr/>
          <p:nvPr/>
        </p:nvSpPr>
        <p:spPr>
          <a:xfrm>
            <a:off x="3456613" y="3519823"/>
            <a:ext cx="542611" cy="452176"/>
          </a:xfrm>
          <a:custGeom>
            <a:avLst/>
            <a:gdLst>
              <a:gd name="connsiteX0" fmla="*/ 381837 w 542611"/>
              <a:gd name="connsiteY0" fmla="*/ 0 h 452176"/>
              <a:gd name="connsiteX1" fmla="*/ 542611 w 542611"/>
              <a:gd name="connsiteY1" fmla="*/ 10048 h 452176"/>
              <a:gd name="connsiteX2" fmla="*/ 160774 w 542611"/>
              <a:gd name="connsiteY2" fmla="*/ 452176 h 452176"/>
              <a:gd name="connsiteX3" fmla="*/ 0 w 542611"/>
              <a:gd name="connsiteY3" fmla="*/ 271305 h 452176"/>
              <a:gd name="connsiteX4" fmla="*/ 110532 w 542611"/>
              <a:gd name="connsiteY4" fmla="*/ 180870 h 452176"/>
              <a:gd name="connsiteX5" fmla="*/ 160774 w 542611"/>
              <a:gd name="connsiteY5" fmla="*/ 281354 h 452176"/>
              <a:gd name="connsiteX6" fmla="*/ 381837 w 542611"/>
              <a:gd name="connsiteY6" fmla="*/ 0 h 45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611" h="452176">
                <a:moveTo>
                  <a:pt x="381837" y="0"/>
                </a:moveTo>
                <a:lnTo>
                  <a:pt x="542611" y="10048"/>
                </a:lnTo>
                <a:lnTo>
                  <a:pt x="160774" y="452176"/>
                </a:lnTo>
                <a:lnTo>
                  <a:pt x="0" y="271305"/>
                </a:lnTo>
                <a:lnTo>
                  <a:pt x="110532" y="180870"/>
                </a:lnTo>
                <a:lnTo>
                  <a:pt x="160774" y="281354"/>
                </a:lnTo>
                <a:lnTo>
                  <a:pt x="381837" y="0"/>
                </a:lnTo>
                <a:close/>
              </a:path>
            </a:pathLst>
          </a:cu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endParaRPr>
          </a:p>
        </p:txBody>
      </p:sp>
      <p:sp>
        <p:nvSpPr>
          <p:cNvPr id="8" name="Multiply 7"/>
          <p:cNvSpPr/>
          <p:nvPr/>
        </p:nvSpPr>
        <p:spPr>
          <a:xfrm>
            <a:off x="7821117" y="3532882"/>
            <a:ext cx="530197" cy="601854"/>
          </a:xfrm>
          <a:prstGeom prst="mathMultiply">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endParaRPr>
          </a:p>
        </p:txBody>
      </p:sp>
      <p:sp>
        <p:nvSpPr>
          <p:cNvPr id="53" name="TextBox 52"/>
          <p:cNvSpPr txBox="1"/>
          <p:nvPr/>
        </p:nvSpPr>
        <p:spPr>
          <a:xfrm>
            <a:off x="7072362" y="5469044"/>
            <a:ext cx="705231" cy="21544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Gentrifying</a:t>
            </a:r>
          </a:p>
        </p:txBody>
      </p:sp>
      <p:sp>
        <p:nvSpPr>
          <p:cNvPr id="54" name="TextBox 53"/>
          <p:cNvSpPr txBox="1"/>
          <p:nvPr/>
        </p:nvSpPr>
        <p:spPr>
          <a:xfrm>
            <a:off x="6148826" y="5388939"/>
            <a:ext cx="723363" cy="338554"/>
          </a:xfrm>
          <a:prstGeom prst="rect">
            <a:avLst/>
          </a:prstGeom>
          <a:noFill/>
        </p:spPr>
        <p:txBody>
          <a:bodyPr wrap="square" rtlCol="0">
            <a:spAutoFit/>
          </a:bodyPr>
          <a:lstStyle/>
          <a:p>
            <a:r>
              <a:rPr lang="en-US" sz="800" dirty="0">
                <a:solidFill>
                  <a:prstClr val="white"/>
                </a:solidFill>
                <a:latin typeface="Cambria" panose="02040503050406030204" pitchFamily="18" charset="0"/>
                <a:ea typeface="Cambria" panose="02040503050406030204" pitchFamily="18" charset="0"/>
              </a:rPr>
              <a:t>Not Gentrifying</a:t>
            </a:r>
          </a:p>
        </p:txBody>
      </p:sp>
      <p:sp>
        <p:nvSpPr>
          <p:cNvPr id="52" name="TextBox 51"/>
          <p:cNvSpPr txBox="1"/>
          <p:nvPr/>
        </p:nvSpPr>
        <p:spPr>
          <a:xfrm>
            <a:off x="1301022" y="2253739"/>
            <a:ext cx="644075" cy="369332"/>
          </a:xfrm>
          <a:prstGeom prst="rect">
            <a:avLst/>
          </a:prstGeom>
          <a:noFill/>
        </p:spPr>
        <p:txBody>
          <a:bodyPr wrap="square" rtlCol="0">
            <a:spAutoFit/>
          </a:bodyPr>
          <a:lstStyle/>
          <a:p>
            <a:r>
              <a:rPr lang="en-US" dirty="0" smtClean="0"/>
              <a:t>1%</a:t>
            </a:r>
            <a:endParaRPr lang="en-US" dirty="0"/>
          </a:p>
        </p:txBody>
      </p:sp>
      <p:sp>
        <p:nvSpPr>
          <p:cNvPr id="55" name="TextBox 54"/>
          <p:cNvSpPr txBox="1"/>
          <p:nvPr/>
        </p:nvSpPr>
        <p:spPr>
          <a:xfrm>
            <a:off x="5438948" y="2342225"/>
            <a:ext cx="644075" cy="369332"/>
          </a:xfrm>
          <a:prstGeom prst="rect">
            <a:avLst/>
          </a:prstGeom>
          <a:noFill/>
        </p:spPr>
        <p:txBody>
          <a:bodyPr wrap="square" rtlCol="0">
            <a:spAutoFit/>
          </a:bodyPr>
          <a:lstStyle/>
          <a:p>
            <a:r>
              <a:rPr lang="en-US" dirty="0" smtClean="0"/>
              <a:t>1%</a:t>
            </a:r>
            <a:endParaRPr lang="en-US" dirty="0"/>
          </a:p>
        </p:txBody>
      </p:sp>
      <p:sp>
        <p:nvSpPr>
          <p:cNvPr id="56" name="TextBox 55"/>
          <p:cNvSpPr txBox="1"/>
          <p:nvPr/>
        </p:nvSpPr>
        <p:spPr>
          <a:xfrm>
            <a:off x="6222005" y="3618120"/>
            <a:ext cx="644075" cy="369332"/>
          </a:xfrm>
          <a:prstGeom prst="rect">
            <a:avLst/>
          </a:prstGeom>
          <a:noFill/>
        </p:spPr>
        <p:txBody>
          <a:bodyPr wrap="square" rtlCol="0">
            <a:spAutoFit/>
          </a:bodyPr>
          <a:lstStyle/>
          <a:p>
            <a:r>
              <a:rPr lang="en-US" dirty="0" smtClean="0"/>
              <a:t>49%</a:t>
            </a:r>
            <a:endParaRPr lang="en-US" dirty="0"/>
          </a:p>
        </p:txBody>
      </p:sp>
      <p:sp>
        <p:nvSpPr>
          <p:cNvPr id="9" name="Slide Number Placeholder 8"/>
          <p:cNvSpPr>
            <a:spLocks noGrp="1"/>
          </p:cNvSpPr>
          <p:nvPr>
            <p:ph type="sldNum" sz="quarter" idx="12"/>
          </p:nvPr>
        </p:nvSpPr>
        <p:spPr/>
        <p:txBody>
          <a:bodyPr/>
          <a:lstStyle/>
          <a:p>
            <a:fld id="{51861E31-63A1-4CDC-8478-27C120CD2A00}" type="slidenum">
              <a:rPr lang="en-US" smtClean="0"/>
              <a:t>13</a:t>
            </a:fld>
            <a:endParaRPr lang="en-US"/>
          </a:p>
        </p:txBody>
      </p:sp>
      <p:sp>
        <p:nvSpPr>
          <p:cNvPr id="57" name="Rectangle 56"/>
          <p:cNvSpPr/>
          <p:nvPr/>
        </p:nvSpPr>
        <p:spPr>
          <a:xfrm>
            <a:off x="9072666" y="1041899"/>
            <a:ext cx="2172454" cy="707886"/>
          </a:xfrm>
          <a:prstGeom prst="rect">
            <a:avLst/>
          </a:prstGeom>
          <a:noFill/>
        </p:spPr>
        <p:txBody>
          <a:bodyPr wrap="none" lIns="91440" tIns="45720" rIns="91440" bIns="45720">
            <a:spAutoFit/>
          </a:bodyPr>
          <a:lstStyle/>
          <a:p>
            <a:pPr algn="ctr"/>
            <a:r>
              <a:rPr lang="en-US" sz="4000" dirty="0" smtClean="0">
                <a:ln w="0"/>
                <a:solidFill>
                  <a:srgbClr val="5B9BD5"/>
                </a:solidFill>
                <a:effectLst>
                  <a:outerShdw blurRad="38100" dist="25400" dir="5400000" algn="ctr" rotWithShape="0">
                    <a:srgbClr val="6E747A">
                      <a:alpha val="43000"/>
                    </a:srgbClr>
                  </a:outerShdw>
                </a:effectLst>
              </a:rPr>
              <a:t>Base Year</a:t>
            </a:r>
            <a:endParaRPr lang="en-US" sz="4000" dirty="0">
              <a:ln w="0"/>
              <a:solidFill>
                <a:srgbClr val="5B9BD5"/>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20791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 grpId="0" animBg="1"/>
      <p:bldP spid="50" grpId="0" animBg="1"/>
      <p:bldP spid="51"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1861E31-63A1-4CDC-8478-27C120CD2A00}" type="slidenum">
              <a:rPr lang="en-US" smtClean="0"/>
              <a:t>14</a:t>
            </a:fld>
            <a:endParaRPr lang="en-US"/>
          </a:p>
        </p:txBody>
      </p:sp>
      <p:pic>
        <p:nvPicPr>
          <p:cNvPr id="4" name="Content Placeholder 3"/>
          <p:cNvPicPr>
            <a:picLocks noGrp="1" noChangeAspect="1"/>
          </p:cNvPicPr>
          <p:nvPr>
            <p:ph idx="4294967295"/>
          </p:nvPr>
        </p:nvPicPr>
        <p:blipFill>
          <a:blip r:embed="rId2"/>
          <a:stretch>
            <a:fillRect/>
          </a:stretch>
        </p:blipFill>
        <p:spPr>
          <a:xfrm>
            <a:off x="7928922" y="1223962"/>
            <a:ext cx="4117975" cy="1657350"/>
          </a:xfrm>
          <a:prstGeom prst="rect">
            <a:avLst/>
          </a:prstGeom>
        </p:spPr>
      </p:pic>
      <p:pic>
        <p:nvPicPr>
          <p:cNvPr id="5" name="Picture 4"/>
          <p:cNvPicPr>
            <a:picLocks noChangeAspect="1"/>
          </p:cNvPicPr>
          <p:nvPr/>
        </p:nvPicPr>
        <p:blipFill>
          <a:blip r:embed="rId3"/>
          <a:stretch>
            <a:fillRect/>
          </a:stretch>
        </p:blipFill>
        <p:spPr>
          <a:xfrm>
            <a:off x="1251380" y="3429000"/>
            <a:ext cx="7688347" cy="1023872"/>
          </a:xfrm>
          <a:prstGeom prst="rect">
            <a:avLst/>
          </a:prstGeom>
        </p:spPr>
      </p:pic>
      <p:pic>
        <p:nvPicPr>
          <p:cNvPr id="6" name="Picture 5"/>
          <p:cNvPicPr>
            <a:picLocks noChangeAspect="1"/>
          </p:cNvPicPr>
          <p:nvPr/>
        </p:nvPicPr>
        <p:blipFill>
          <a:blip r:embed="rId4"/>
          <a:stretch>
            <a:fillRect/>
          </a:stretch>
        </p:blipFill>
        <p:spPr>
          <a:xfrm>
            <a:off x="254953" y="822525"/>
            <a:ext cx="7355329" cy="1975486"/>
          </a:xfrm>
          <a:prstGeom prst="rect">
            <a:avLst/>
          </a:prstGeom>
        </p:spPr>
      </p:pic>
      <p:pic>
        <p:nvPicPr>
          <p:cNvPr id="7" name="Picture 6"/>
          <p:cNvPicPr>
            <a:picLocks noChangeAspect="1"/>
          </p:cNvPicPr>
          <p:nvPr/>
        </p:nvPicPr>
        <p:blipFill>
          <a:blip r:embed="rId5"/>
          <a:stretch>
            <a:fillRect/>
          </a:stretch>
        </p:blipFill>
        <p:spPr>
          <a:xfrm>
            <a:off x="2062911" y="5222384"/>
            <a:ext cx="8990737" cy="864494"/>
          </a:xfrm>
          <a:prstGeom prst="rect">
            <a:avLst/>
          </a:prstGeom>
        </p:spPr>
      </p:pic>
    </p:spTree>
    <p:extLst>
      <p:ext uri="{BB962C8B-B14F-4D97-AF65-F5344CB8AC3E}">
        <p14:creationId xmlns:p14="http://schemas.microsoft.com/office/powerpoint/2010/main" val="41546770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pic>
        <p:nvPicPr>
          <p:cNvPr id="4" name="Content Placeholder 3"/>
          <p:cNvPicPr>
            <a:picLocks noGrp="1"/>
          </p:cNvPicPr>
          <p:nvPr>
            <p:ph idx="1"/>
          </p:nvPr>
        </p:nvPicPr>
        <p:blipFill>
          <a:blip r:embed="rId2"/>
          <a:stretch>
            <a:fillRect/>
          </a:stretch>
        </p:blipFill>
        <p:spPr>
          <a:xfrm>
            <a:off x="6414052" y="935736"/>
            <a:ext cx="4908536" cy="5332542"/>
          </a:xfrm>
          <a:prstGeom prst="rect">
            <a:avLst/>
          </a:prstGeom>
        </p:spPr>
      </p:pic>
      <p:sp>
        <p:nvSpPr>
          <p:cNvPr id="5" name="Rectangle 4"/>
          <p:cNvSpPr/>
          <p:nvPr/>
        </p:nvSpPr>
        <p:spPr>
          <a:xfrm>
            <a:off x="10002521" y="1498599"/>
            <a:ext cx="965199" cy="4018281"/>
          </a:xfrm>
          <a:prstGeom prst="rect">
            <a:avLst/>
          </a:prstGeom>
          <a:solidFill>
            <a:srgbClr val="FFC000">
              <a:alpha val="37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TextBox 5"/>
          <p:cNvSpPr txBox="1"/>
          <p:nvPr/>
        </p:nvSpPr>
        <p:spPr>
          <a:xfrm>
            <a:off x="2561082" y="2109993"/>
            <a:ext cx="3090672" cy="3785652"/>
          </a:xfrm>
          <a:prstGeom prst="rect">
            <a:avLst/>
          </a:prstGeom>
          <a:noFill/>
        </p:spPr>
        <p:txBody>
          <a:bodyPr wrap="square" rtlCol="0">
            <a:spAutoFit/>
          </a:bodyPr>
          <a:lstStyle/>
          <a:p>
            <a:pPr marL="342900" indent="-342900">
              <a:buFont typeface="+mj-lt"/>
              <a:buAutoNum type="arabicPeriod"/>
            </a:pPr>
            <a:r>
              <a:rPr lang="en-US" sz="2000" dirty="0" smtClean="0">
                <a:solidFill>
                  <a:srgbClr val="0070C0"/>
                </a:solidFill>
                <a:latin typeface="Garamond" panose="02020404030301010803" pitchFamily="18" charset="0"/>
              </a:rPr>
              <a:t>Time Period</a:t>
            </a:r>
          </a:p>
          <a:p>
            <a:pPr marL="342900" indent="-342900">
              <a:buFont typeface="+mj-lt"/>
              <a:buAutoNum type="arabicPeriod"/>
            </a:pPr>
            <a:r>
              <a:rPr lang="en-US" sz="2000" dirty="0" smtClean="0">
                <a:solidFill>
                  <a:srgbClr val="0070C0"/>
                </a:solidFill>
                <a:latin typeface="Garamond" panose="02020404030301010803" pitchFamily="18" charset="0"/>
              </a:rPr>
              <a:t>Spatial Units</a:t>
            </a:r>
          </a:p>
          <a:p>
            <a:pPr marL="342900" indent="-342900">
              <a:buFont typeface="+mj-lt"/>
              <a:buAutoNum type="arabicPeriod"/>
            </a:pPr>
            <a:r>
              <a:rPr lang="en-US" sz="2000" dirty="0" smtClean="0">
                <a:solidFill>
                  <a:srgbClr val="0070C0"/>
                </a:solidFill>
                <a:latin typeface="Garamond" panose="02020404030301010803" pitchFamily="18" charset="0"/>
              </a:rPr>
              <a:t>Input Variables</a:t>
            </a:r>
          </a:p>
          <a:p>
            <a:pPr marL="342900" indent="-342900">
              <a:buFont typeface="+mj-lt"/>
              <a:buAutoNum type="arabicPeriod"/>
            </a:pPr>
            <a:r>
              <a:rPr lang="en-US" sz="2000" dirty="0" smtClean="0">
                <a:solidFill>
                  <a:srgbClr val="0070C0"/>
                </a:solidFill>
                <a:latin typeface="Garamond" panose="02020404030301010803" pitchFamily="18" charset="0"/>
              </a:rPr>
              <a:t>Clustering Algorithm</a:t>
            </a:r>
          </a:p>
          <a:p>
            <a:pPr marL="342900" indent="-342900">
              <a:buFont typeface="+mj-lt"/>
              <a:buAutoNum type="arabicPeriod"/>
            </a:pPr>
            <a:r>
              <a:rPr lang="en-US" sz="2000" dirty="0" smtClean="0">
                <a:solidFill>
                  <a:srgbClr val="0070C0"/>
                </a:solidFill>
                <a:latin typeface="Garamond" panose="02020404030301010803" pitchFamily="18" charset="0"/>
              </a:rPr>
              <a:t>Sensitivity</a:t>
            </a:r>
          </a:p>
          <a:p>
            <a:pPr marL="342900" indent="-342900">
              <a:buFont typeface="+mj-lt"/>
              <a:buAutoNum type="arabicPeriod"/>
            </a:pPr>
            <a:r>
              <a:rPr lang="en-US" sz="2000" dirty="0" smtClean="0">
                <a:solidFill>
                  <a:srgbClr val="0070C0"/>
                </a:solidFill>
                <a:latin typeface="Garamond" panose="02020404030301010803" pitchFamily="18" charset="0"/>
              </a:rPr>
              <a:t>Interpretation</a:t>
            </a:r>
          </a:p>
          <a:p>
            <a:pPr marL="342900" indent="-342900">
              <a:buFont typeface="+mj-lt"/>
              <a:buAutoNum type="arabicPeriod"/>
            </a:pPr>
            <a:r>
              <a:rPr lang="en-US" sz="2000" dirty="0" smtClean="0">
                <a:solidFill>
                  <a:srgbClr val="0070C0"/>
                </a:solidFill>
                <a:latin typeface="Garamond" panose="02020404030301010803" pitchFamily="18" charset="0"/>
              </a:rPr>
              <a:t>Spatial Significance</a:t>
            </a:r>
          </a:p>
          <a:p>
            <a:pPr marL="342900" indent="-342900">
              <a:buFont typeface="+mj-lt"/>
              <a:buAutoNum type="arabicPeriod"/>
            </a:pPr>
            <a:r>
              <a:rPr lang="en-US" sz="2000" dirty="0" smtClean="0">
                <a:solidFill>
                  <a:srgbClr val="FF0000"/>
                </a:solidFill>
                <a:latin typeface="Garamond" panose="02020404030301010803" pitchFamily="18" charset="0"/>
              </a:rPr>
              <a:t>Predictive Variables</a:t>
            </a:r>
          </a:p>
          <a:p>
            <a:pPr marL="342900" indent="-342900">
              <a:buFont typeface="+mj-lt"/>
              <a:buAutoNum type="arabicPeriod"/>
            </a:pPr>
            <a:r>
              <a:rPr lang="en-US" sz="2000" dirty="0" smtClean="0">
                <a:solidFill>
                  <a:srgbClr val="FF0000"/>
                </a:solidFill>
                <a:latin typeface="Garamond" panose="02020404030301010803" pitchFamily="18" charset="0"/>
              </a:rPr>
              <a:t>Model Selection</a:t>
            </a:r>
          </a:p>
          <a:p>
            <a:pPr marL="342900" indent="-342900">
              <a:buFont typeface="+mj-lt"/>
              <a:buAutoNum type="arabicPeriod"/>
            </a:pPr>
            <a:r>
              <a:rPr lang="en-US" sz="2000" dirty="0" smtClean="0">
                <a:solidFill>
                  <a:srgbClr val="FF0000"/>
                </a:solidFill>
                <a:latin typeface="Garamond" panose="02020404030301010803" pitchFamily="18" charset="0"/>
              </a:rPr>
              <a:t>Tuning</a:t>
            </a:r>
          </a:p>
          <a:p>
            <a:pPr marL="342900" indent="-342900">
              <a:buFont typeface="+mj-lt"/>
              <a:buAutoNum type="arabicPeriod"/>
            </a:pPr>
            <a:r>
              <a:rPr lang="en-US" sz="2000" dirty="0" smtClean="0">
                <a:solidFill>
                  <a:srgbClr val="FF0000"/>
                </a:solidFill>
                <a:latin typeface="Garamond" panose="02020404030301010803" pitchFamily="18" charset="0"/>
              </a:rPr>
              <a:t>Performance</a:t>
            </a:r>
          </a:p>
          <a:p>
            <a:pPr marL="342900" indent="-342900">
              <a:buFont typeface="+mj-lt"/>
              <a:buAutoNum type="arabicPeriod"/>
            </a:pPr>
            <a:r>
              <a:rPr lang="en-US" sz="2000" dirty="0" smtClean="0">
                <a:solidFill>
                  <a:srgbClr val="FF0000"/>
                </a:solidFill>
                <a:latin typeface="Garamond" panose="02020404030301010803" pitchFamily="18" charset="0"/>
              </a:rPr>
              <a:t>Predictions </a:t>
            </a:r>
          </a:p>
        </p:txBody>
      </p:sp>
      <p:sp>
        <p:nvSpPr>
          <p:cNvPr id="3" name="Slide Number Placeholder 2"/>
          <p:cNvSpPr>
            <a:spLocks noGrp="1"/>
          </p:cNvSpPr>
          <p:nvPr>
            <p:ph type="sldNum" sz="quarter" idx="12"/>
          </p:nvPr>
        </p:nvSpPr>
        <p:spPr/>
        <p:txBody>
          <a:bodyPr/>
          <a:lstStyle/>
          <a:p>
            <a:fld id="{51861E31-63A1-4CDC-8478-27C120CD2A00}" type="slidenum">
              <a:rPr lang="en-US" smtClean="0"/>
              <a:t>15</a:t>
            </a:fld>
            <a:endParaRPr lang="en-US"/>
          </a:p>
        </p:txBody>
      </p:sp>
      <p:sp>
        <p:nvSpPr>
          <p:cNvPr id="7" name="TextBox 6"/>
          <p:cNvSpPr txBox="1"/>
          <p:nvPr/>
        </p:nvSpPr>
        <p:spPr>
          <a:xfrm>
            <a:off x="482188" y="2759214"/>
            <a:ext cx="1860961" cy="707886"/>
          </a:xfrm>
          <a:prstGeom prst="rect">
            <a:avLst/>
          </a:prstGeom>
          <a:noFill/>
        </p:spPr>
        <p:txBody>
          <a:bodyPr wrap="square" rtlCol="0">
            <a:spAutoFit/>
          </a:bodyPr>
          <a:lstStyle/>
          <a:p>
            <a:r>
              <a:rPr lang="en-US" sz="2000" b="1" dirty="0">
                <a:solidFill>
                  <a:srgbClr val="0070C0"/>
                </a:solidFill>
                <a:latin typeface="Garamond" panose="02020404030301010803" pitchFamily="18" charset="0"/>
              </a:rPr>
              <a:t>Identifying Gentrification</a:t>
            </a:r>
          </a:p>
        </p:txBody>
      </p:sp>
      <p:sp>
        <p:nvSpPr>
          <p:cNvPr id="8" name="TextBox 7"/>
          <p:cNvSpPr txBox="1"/>
          <p:nvPr/>
        </p:nvSpPr>
        <p:spPr>
          <a:xfrm>
            <a:off x="482189" y="4488954"/>
            <a:ext cx="1767108" cy="707886"/>
          </a:xfrm>
          <a:prstGeom prst="rect">
            <a:avLst/>
          </a:prstGeom>
          <a:noFill/>
        </p:spPr>
        <p:txBody>
          <a:bodyPr wrap="square" rtlCol="0">
            <a:spAutoFit/>
          </a:bodyPr>
          <a:lstStyle/>
          <a:p>
            <a:r>
              <a:rPr lang="en-US" sz="2000" b="1" dirty="0">
                <a:solidFill>
                  <a:srgbClr val="FF0000"/>
                </a:solidFill>
                <a:latin typeface="Garamond" panose="02020404030301010803" pitchFamily="18" charset="0"/>
              </a:rPr>
              <a:t>P</a:t>
            </a:r>
            <a:r>
              <a:rPr lang="en-US" sz="2000" b="1" dirty="0" smtClean="0">
                <a:solidFill>
                  <a:srgbClr val="FF0000"/>
                </a:solidFill>
                <a:latin typeface="Garamond" panose="02020404030301010803" pitchFamily="18" charset="0"/>
              </a:rPr>
              <a:t>redicting </a:t>
            </a:r>
            <a:r>
              <a:rPr lang="en-US" sz="2000" b="1" dirty="0">
                <a:solidFill>
                  <a:srgbClr val="FF0000"/>
                </a:solidFill>
                <a:latin typeface="Garamond" panose="02020404030301010803" pitchFamily="18" charset="0"/>
              </a:rPr>
              <a:t>Gentrification</a:t>
            </a:r>
          </a:p>
        </p:txBody>
      </p:sp>
    </p:spTree>
    <p:extLst>
      <p:ext uri="{BB962C8B-B14F-4D97-AF65-F5344CB8AC3E}">
        <p14:creationId xmlns:p14="http://schemas.microsoft.com/office/powerpoint/2010/main" val="310887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680" y="113883"/>
            <a:ext cx="10769600" cy="1450757"/>
          </a:xfrm>
        </p:spPr>
        <p:txBody>
          <a:bodyPr/>
          <a:lstStyle/>
          <a:p>
            <a:r>
              <a:rPr lang="en-US" dirty="0" smtClean="0"/>
              <a:t>Clustering Neighborhood Change Typologies</a:t>
            </a:r>
            <a:endParaRPr lang="en-US" dirty="0"/>
          </a:p>
        </p:txBody>
      </p:sp>
      <p:sp>
        <p:nvSpPr>
          <p:cNvPr id="3" name="Content Placeholder 2"/>
          <p:cNvSpPr>
            <a:spLocks noGrp="1"/>
          </p:cNvSpPr>
          <p:nvPr>
            <p:ph idx="1"/>
          </p:nvPr>
        </p:nvSpPr>
        <p:spPr>
          <a:xfrm>
            <a:off x="514757" y="1854361"/>
            <a:ext cx="5903595" cy="4023360"/>
          </a:xfrm>
        </p:spPr>
        <p:txBody>
          <a:bodyPr/>
          <a:lstStyle/>
          <a:p>
            <a:r>
              <a:rPr lang="en-US" dirty="0" smtClean="0">
                <a:latin typeface="Garamond" panose="02020404030301010803" pitchFamily="18" charset="0"/>
              </a:rPr>
              <a:t>K-means clustering: unsupervised machine learning</a:t>
            </a:r>
          </a:p>
          <a:p>
            <a:r>
              <a:rPr lang="en-US" dirty="0" smtClean="0">
                <a:latin typeface="Garamond" panose="02020404030301010803" pitchFamily="18" charset="0"/>
              </a:rPr>
              <a:t>User specified k number of clusters</a:t>
            </a:r>
            <a:r>
              <a:rPr lang="en-US" dirty="0">
                <a:latin typeface="Garamond" panose="02020404030301010803" pitchFamily="18" charset="0"/>
              </a:rPr>
              <a:t>.</a:t>
            </a:r>
            <a:endParaRPr lang="en-US" dirty="0" smtClean="0">
              <a:latin typeface="Garamond" panose="02020404030301010803" pitchFamily="18" charset="0"/>
            </a:endParaRPr>
          </a:p>
          <a:p>
            <a:r>
              <a:rPr lang="en-US" dirty="0" smtClean="0">
                <a:latin typeface="Garamond" panose="02020404030301010803" pitchFamily="18" charset="0"/>
              </a:rPr>
              <a:t>Iteratively adjust centroid to minimize within-cluster </a:t>
            </a:r>
            <a:r>
              <a:rPr lang="en-US" dirty="0">
                <a:latin typeface="Garamond" panose="02020404030301010803" pitchFamily="18" charset="0"/>
              </a:rPr>
              <a:t>sum of </a:t>
            </a:r>
            <a:r>
              <a:rPr lang="en-US" dirty="0" smtClean="0">
                <a:latin typeface="Garamond" panose="02020404030301010803" pitchFamily="18" charset="0"/>
              </a:rPr>
              <a:t>squares distance.</a:t>
            </a:r>
            <a:endParaRPr lang="en-US" dirty="0">
              <a:latin typeface="Garamond" panose="02020404030301010803"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939258796"/>
              </p:ext>
            </p:extLst>
          </p:nvPr>
        </p:nvGraphicFramePr>
        <p:xfrm>
          <a:off x="7447280" y="2298861"/>
          <a:ext cx="4064000" cy="3134360"/>
        </p:xfrm>
        <a:graphic>
          <a:graphicData uri="http://schemas.openxmlformats.org/drawingml/2006/table">
            <a:tbl>
              <a:tblPr firstRow="1" bandRow="1">
                <a:tableStyleId>{5C22544A-7EE6-4342-B048-85BDC9FD1C3A}</a:tableStyleId>
              </a:tblPr>
              <a:tblGrid>
                <a:gridCol w="4064000"/>
              </a:tblGrid>
              <a:tr h="370840">
                <a:tc>
                  <a:txBody>
                    <a:bodyPr/>
                    <a:lstStyle/>
                    <a:p>
                      <a:r>
                        <a:rPr lang="en-US" dirty="0" smtClean="0"/>
                        <a:t>Input</a:t>
                      </a:r>
                      <a:r>
                        <a:rPr lang="en-US" baseline="0" dirty="0" smtClean="0"/>
                        <a:t> V</a:t>
                      </a:r>
                      <a:r>
                        <a:rPr lang="en-US" dirty="0" smtClean="0"/>
                        <a:t>ariables </a:t>
                      </a:r>
                    </a:p>
                    <a:p>
                      <a:r>
                        <a:rPr lang="en-US" dirty="0" smtClean="0"/>
                        <a:t>(percent</a:t>
                      </a:r>
                      <a:r>
                        <a:rPr lang="en-US" baseline="0" dirty="0" smtClean="0"/>
                        <a:t> change from 2000 – 2016)</a:t>
                      </a:r>
                      <a:endParaRPr lang="en-US" dirty="0"/>
                    </a:p>
                  </a:txBody>
                  <a:tcPr/>
                </a:tc>
              </a:tr>
              <a:tr h="370840">
                <a:tc>
                  <a:txBody>
                    <a:bodyPr/>
                    <a:lstStyle/>
                    <a:p>
                      <a:r>
                        <a:rPr lang="en-US" dirty="0" smtClean="0"/>
                        <a:t>Median Home Value</a:t>
                      </a:r>
                      <a:endParaRPr lang="en-US" dirty="0"/>
                    </a:p>
                  </a:txBody>
                  <a:tcPr/>
                </a:tc>
              </a:tr>
              <a:tr h="370840">
                <a:tc>
                  <a:txBody>
                    <a:bodyPr/>
                    <a:lstStyle/>
                    <a:p>
                      <a:r>
                        <a:rPr lang="en-US" dirty="0" smtClean="0"/>
                        <a:t>Median Rent Value</a:t>
                      </a:r>
                      <a:endParaRPr lang="en-US" dirty="0"/>
                    </a:p>
                  </a:txBody>
                  <a:tcPr/>
                </a:tc>
              </a:tr>
              <a:tr h="370840">
                <a:tc>
                  <a:txBody>
                    <a:bodyPr/>
                    <a:lstStyle/>
                    <a:p>
                      <a:r>
                        <a:rPr lang="en-US" dirty="0" smtClean="0"/>
                        <a:t>Median Household Income</a:t>
                      </a:r>
                      <a:endParaRPr lang="en-US" dirty="0"/>
                    </a:p>
                  </a:txBody>
                  <a:tcPr/>
                </a:tc>
              </a:tr>
              <a:tr h="370840">
                <a:tc>
                  <a:txBody>
                    <a:bodyPr/>
                    <a:lstStyle/>
                    <a:p>
                      <a:r>
                        <a:rPr lang="en-US" dirty="0" smtClean="0"/>
                        <a:t>Percentage of persons 25+ with college degree</a:t>
                      </a:r>
                      <a:endParaRPr lang="en-US" dirty="0"/>
                    </a:p>
                  </a:txBody>
                  <a:tcPr/>
                </a:tc>
              </a:tr>
              <a:tr h="370840">
                <a:tc>
                  <a:txBody>
                    <a:bodyPr/>
                    <a:lstStyle/>
                    <a:p>
                      <a:r>
                        <a:rPr lang="en-US" dirty="0" smtClean="0"/>
                        <a:t>Percent</a:t>
                      </a:r>
                      <a:r>
                        <a:rPr lang="en-US" baseline="0" dirty="0" smtClean="0"/>
                        <a:t> Non-White</a:t>
                      </a:r>
                      <a:endParaRPr lang="en-US" dirty="0"/>
                    </a:p>
                  </a:txBody>
                  <a:tcPr/>
                </a:tc>
              </a:tr>
              <a:tr h="370840">
                <a:tc>
                  <a:txBody>
                    <a:bodyPr/>
                    <a:lstStyle/>
                    <a:p>
                      <a:r>
                        <a:rPr lang="en-US" dirty="0" smtClean="0"/>
                        <a:t>Percent Multi-unit housing</a:t>
                      </a:r>
                      <a:endParaRPr lang="en-US" dirty="0"/>
                    </a:p>
                  </a:txBody>
                  <a:tcPr/>
                </a:tc>
              </a:tr>
            </a:tbl>
          </a:graphicData>
        </a:graphic>
      </p:graphicFrame>
      <p:pic>
        <p:nvPicPr>
          <p:cNvPr id="5" name="Picture 4"/>
          <p:cNvPicPr>
            <a:picLocks noChangeAspect="1"/>
          </p:cNvPicPr>
          <p:nvPr/>
        </p:nvPicPr>
        <p:blipFill rotWithShape="1">
          <a:blip r:embed="rId2"/>
          <a:srcRect t="49312" r="55401"/>
          <a:stretch/>
        </p:blipFill>
        <p:spPr>
          <a:xfrm>
            <a:off x="1026351" y="3467100"/>
            <a:ext cx="4608853" cy="2734234"/>
          </a:xfrm>
          <a:prstGeom prst="rect">
            <a:avLst/>
          </a:prstGeom>
        </p:spPr>
      </p:pic>
      <p:sp>
        <p:nvSpPr>
          <p:cNvPr id="6" name="Slide Number Placeholder 5"/>
          <p:cNvSpPr>
            <a:spLocks noGrp="1"/>
          </p:cNvSpPr>
          <p:nvPr>
            <p:ph type="sldNum" sz="quarter" idx="12"/>
          </p:nvPr>
        </p:nvSpPr>
        <p:spPr/>
        <p:txBody>
          <a:bodyPr/>
          <a:lstStyle/>
          <a:p>
            <a:fld id="{51861E31-63A1-4CDC-8478-27C120CD2A00}" type="slidenum">
              <a:rPr lang="en-US" smtClean="0"/>
              <a:t>16</a:t>
            </a:fld>
            <a:endParaRPr lang="en-US"/>
          </a:p>
        </p:txBody>
      </p:sp>
    </p:spTree>
    <p:extLst>
      <p:ext uri="{BB962C8B-B14F-4D97-AF65-F5344CB8AC3E}">
        <p14:creationId xmlns:p14="http://schemas.microsoft.com/office/powerpoint/2010/main" val="254334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7635" y="318872"/>
            <a:ext cx="4606001" cy="4157684"/>
          </a:xfrm>
          <a:prstGeom prst="rect">
            <a:avLst/>
          </a:prstGeom>
        </p:spPr>
      </p:pic>
      <p:sp>
        <p:nvSpPr>
          <p:cNvPr id="7" name="TextBox 6"/>
          <p:cNvSpPr txBox="1"/>
          <p:nvPr/>
        </p:nvSpPr>
        <p:spPr>
          <a:xfrm>
            <a:off x="4517907" y="2003747"/>
            <a:ext cx="419100" cy="1169551"/>
          </a:xfrm>
          <a:prstGeom prst="rect">
            <a:avLst/>
          </a:prstGeom>
          <a:solidFill>
            <a:schemeClr val="bg1"/>
          </a:solidFill>
        </p:spPr>
        <p:txBody>
          <a:bodyPr wrap="square" rtlCol="0">
            <a:spAutoFit/>
          </a:bodyPr>
          <a:lstStyle/>
          <a:p>
            <a:r>
              <a:rPr lang="en-US" sz="1400" dirty="0" smtClean="0"/>
              <a:t>K1</a:t>
            </a:r>
          </a:p>
          <a:p>
            <a:r>
              <a:rPr lang="en-US" sz="1400" dirty="0" smtClean="0"/>
              <a:t>K2</a:t>
            </a:r>
          </a:p>
          <a:p>
            <a:r>
              <a:rPr lang="en-US" sz="1400" dirty="0" smtClean="0"/>
              <a:t>K3</a:t>
            </a:r>
          </a:p>
          <a:p>
            <a:r>
              <a:rPr lang="en-US" sz="1400" dirty="0" smtClean="0"/>
              <a:t>K4</a:t>
            </a:r>
          </a:p>
          <a:p>
            <a:r>
              <a:rPr lang="en-US" sz="1400" dirty="0" smtClean="0"/>
              <a:t>NA</a:t>
            </a:r>
            <a:endParaRPr lang="en-US" sz="1400" dirty="0"/>
          </a:p>
        </p:txBody>
      </p:sp>
      <p:sp>
        <p:nvSpPr>
          <p:cNvPr id="2" name="Slide Number Placeholder 1"/>
          <p:cNvSpPr>
            <a:spLocks noGrp="1"/>
          </p:cNvSpPr>
          <p:nvPr>
            <p:ph type="sldNum" sz="quarter" idx="12"/>
          </p:nvPr>
        </p:nvSpPr>
        <p:spPr/>
        <p:txBody>
          <a:bodyPr/>
          <a:lstStyle/>
          <a:p>
            <a:fld id="{51861E31-63A1-4CDC-8478-27C120CD2A00}" type="slidenum">
              <a:rPr lang="en-US" smtClean="0"/>
              <a:t>17</a:t>
            </a:fld>
            <a:endParaRPr lang="en-US"/>
          </a:p>
        </p:txBody>
      </p:sp>
      <p:pic>
        <p:nvPicPr>
          <p:cNvPr id="3" name="Picture 2"/>
          <p:cNvPicPr>
            <a:picLocks noChangeAspect="1"/>
          </p:cNvPicPr>
          <p:nvPr/>
        </p:nvPicPr>
        <p:blipFill>
          <a:blip r:embed="rId4"/>
          <a:stretch>
            <a:fillRect/>
          </a:stretch>
        </p:blipFill>
        <p:spPr>
          <a:xfrm>
            <a:off x="4937007" y="236090"/>
            <a:ext cx="7254993" cy="6080049"/>
          </a:xfrm>
          <a:prstGeom prst="rect">
            <a:avLst/>
          </a:prstGeom>
        </p:spPr>
      </p:pic>
      <p:pic>
        <p:nvPicPr>
          <p:cNvPr id="6" name="Picture 5"/>
          <p:cNvPicPr>
            <a:picLocks noChangeAspect="1"/>
          </p:cNvPicPr>
          <p:nvPr/>
        </p:nvPicPr>
        <p:blipFill>
          <a:blip r:embed="rId5"/>
          <a:stretch>
            <a:fillRect/>
          </a:stretch>
        </p:blipFill>
        <p:spPr>
          <a:xfrm>
            <a:off x="779038" y="4662064"/>
            <a:ext cx="3017782" cy="1469263"/>
          </a:xfrm>
          <a:prstGeom prst="rect">
            <a:avLst/>
          </a:prstGeom>
        </p:spPr>
      </p:pic>
    </p:spTree>
    <p:extLst>
      <p:ext uri="{BB962C8B-B14F-4D97-AF65-F5344CB8AC3E}">
        <p14:creationId xmlns:p14="http://schemas.microsoft.com/office/powerpoint/2010/main" val="1827847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2"/>
          <a:stretch>
            <a:fillRect/>
          </a:stretch>
        </p:blipFill>
        <p:spPr>
          <a:xfrm>
            <a:off x="6212205" y="681154"/>
            <a:ext cx="5614035" cy="5460881"/>
          </a:xfrm>
          <a:prstGeom prst="rect">
            <a:avLst/>
          </a:prstGeom>
        </p:spPr>
      </p:pic>
      <p:pic>
        <p:nvPicPr>
          <p:cNvPr id="7" name="Picture 6"/>
          <p:cNvPicPr>
            <a:picLocks noChangeAspect="1"/>
          </p:cNvPicPr>
          <p:nvPr/>
        </p:nvPicPr>
        <p:blipFill>
          <a:blip r:embed="rId3"/>
          <a:stretch>
            <a:fillRect/>
          </a:stretch>
        </p:blipFill>
        <p:spPr>
          <a:xfrm>
            <a:off x="248587" y="681154"/>
            <a:ext cx="5682821" cy="5495692"/>
          </a:xfrm>
          <a:prstGeom prst="rect">
            <a:avLst/>
          </a:prstGeom>
        </p:spPr>
      </p:pic>
      <p:sp>
        <p:nvSpPr>
          <p:cNvPr id="8" name="TextBox 7"/>
          <p:cNvSpPr txBox="1"/>
          <p:nvPr/>
        </p:nvSpPr>
        <p:spPr>
          <a:xfrm>
            <a:off x="2062099" y="311822"/>
            <a:ext cx="1709928" cy="369332"/>
          </a:xfrm>
          <a:prstGeom prst="rect">
            <a:avLst/>
          </a:prstGeom>
          <a:noFill/>
        </p:spPr>
        <p:txBody>
          <a:bodyPr wrap="square" rtlCol="0">
            <a:spAutoFit/>
          </a:bodyPr>
          <a:lstStyle/>
          <a:p>
            <a:r>
              <a:rPr lang="en-US" dirty="0" smtClean="0"/>
              <a:t>West Nashville</a:t>
            </a:r>
            <a:endParaRPr lang="en-US" dirty="0"/>
          </a:p>
        </p:txBody>
      </p:sp>
      <p:sp>
        <p:nvSpPr>
          <p:cNvPr id="9" name="TextBox 8"/>
          <p:cNvSpPr txBox="1"/>
          <p:nvPr/>
        </p:nvSpPr>
        <p:spPr>
          <a:xfrm>
            <a:off x="8025574" y="303485"/>
            <a:ext cx="1987296" cy="369332"/>
          </a:xfrm>
          <a:prstGeom prst="rect">
            <a:avLst/>
          </a:prstGeom>
          <a:noFill/>
        </p:spPr>
        <p:txBody>
          <a:bodyPr wrap="square" rtlCol="0">
            <a:spAutoFit/>
          </a:bodyPr>
          <a:lstStyle/>
          <a:p>
            <a:r>
              <a:rPr lang="en-US" dirty="0" smtClean="0"/>
              <a:t>Central Nashville</a:t>
            </a:r>
            <a:endParaRPr lang="en-US" dirty="0"/>
          </a:p>
        </p:txBody>
      </p:sp>
      <p:sp>
        <p:nvSpPr>
          <p:cNvPr id="2" name="Slide Number Placeholder 1"/>
          <p:cNvSpPr>
            <a:spLocks noGrp="1"/>
          </p:cNvSpPr>
          <p:nvPr>
            <p:ph type="sldNum" sz="quarter" idx="12"/>
          </p:nvPr>
        </p:nvSpPr>
        <p:spPr/>
        <p:txBody>
          <a:bodyPr/>
          <a:lstStyle/>
          <a:p>
            <a:fld id="{51861E31-63A1-4CDC-8478-27C120CD2A00}" type="slidenum">
              <a:rPr lang="en-US" smtClean="0"/>
              <a:t>18</a:t>
            </a:fld>
            <a:endParaRPr lang="en-US"/>
          </a:p>
        </p:txBody>
      </p:sp>
    </p:spTree>
    <p:extLst>
      <p:ext uri="{BB962C8B-B14F-4D97-AF65-F5344CB8AC3E}">
        <p14:creationId xmlns:p14="http://schemas.microsoft.com/office/powerpoint/2010/main" val="1121430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6310028" y="811849"/>
            <a:ext cx="5613929" cy="5431536"/>
          </a:xfrm>
          <a:prstGeom prst="rect">
            <a:avLst/>
          </a:prstGeom>
        </p:spPr>
      </p:pic>
      <p:pic>
        <p:nvPicPr>
          <p:cNvPr id="5" name="Picture 4"/>
          <p:cNvPicPr>
            <a:picLocks noChangeAspect="1"/>
          </p:cNvPicPr>
          <p:nvPr/>
        </p:nvPicPr>
        <p:blipFill>
          <a:blip r:embed="rId3"/>
          <a:stretch>
            <a:fillRect/>
          </a:stretch>
        </p:blipFill>
        <p:spPr>
          <a:xfrm>
            <a:off x="315976" y="811848"/>
            <a:ext cx="5585685" cy="5431536"/>
          </a:xfrm>
          <a:prstGeom prst="rect">
            <a:avLst/>
          </a:prstGeom>
        </p:spPr>
      </p:pic>
      <p:sp>
        <p:nvSpPr>
          <p:cNvPr id="8" name="TextBox 7"/>
          <p:cNvSpPr txBox="1"/>
          <p:nvPr/>
        </p:nvSpPr>
        <p:spPr>
          <a:xfrm>
            <a:off x="8224455" y="442516"/>
            <a:ext cx="1709928" cy="369332"/>
          </a:xfrm>
          <a:prstGeom prst="rect">
            <a:avLst/>
          </a:prstGeom>
          <a:noFill/>
        </p:spPr>
        <p:txBody>
          <a:bodyPr wrap="square" rtlCol="0">
            <a:spAutoFit/>
          </a:bodyPr>
          <a:lstStyle/>
          <a:p>
            <a:r>
              <a:rPr lang="en-US" dirty="0" smtClean="0"/>
              <a:t>East Nashville</a:t>
            </a:r>
            <a:endParaRPr lang="en-US" dirty="0"/>
          </a:p>
        </p:txBody>
      </p:sp>
      <p:sp>
        <p:nvSpPr>
          <p:cNvPr id="9" name="TextBox 8"/>
          <p:cNvSpPr txBox="1"/>
          <p:nvPr/>
        </p:nvSpPr>
        <p:spPr>
          <a:xfrm>
            <a:off x="2005584" y="371396"/>
            <a:ext cx="1987296" cy="369332"/>
          </a:xfrm>
          <a:prstGeom prst="rect">
            <a:avLst/>
          </a:prstGeom>
          <a:noFill/>
        </p:spPr>
        <p:txBody>
          <a:bodyPr wrap="square" rtlCol="0">
            <a:spAutoFit/>
          </a:bodyPr>
          <a:lstStyle/>
          <a:p>
            <a:r>
              <a:rPr lang="en-US" dirty="0" smtClean="0"/>
              <a:t>Southern Nashville</a:t>
            </a:r>
            <a:endParaRPr lang="en-US" dirty="0"/>
          </a:p>
        </p:txBody>
      </p:sp>
      <p:sp>
        <p:nvSpPr>
          <p:cNvPr id="2" name="Slide Number Placeholder 1"/>
          <p:cNvSpPr>
            <a:spLocks noGrp="1"/>
          </p:cNvSpPr>
          <p:nvPr>
            <p:ph type="sldNum" sz="quarter" idx="12"/>
          </p:nvPr>
        </p:nvSpPr>
        <p:spPr/>
        <p:txBody>
          <a:bodyPr/>
          <a:lstStyle/>
          <a:p>
            <a:fld id="{51861E31-63A1-4CDC-8478-27C120CD2A00}" type="slidenum">
              <a:rPr lang="en-US" smtClean="0"/>
              <a:t>19</a:t>
            </a:fld>
            <a:endParaRPr lang="en-US"/>
          </a:p>
        </p:txBody>
      </p:sp>
    </p:spTree>
    <p:extLst>
      <p:ext uri="{BB962C8B-B14F-4D97-AF65-F5344CB8AC3E}">
        <p14:creationId xmlns:p14="http://schemas.microsoft.com/office/powerpoint/2010/main" val="2705240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35603" y="1886916"/>
            <a:ext cx="10515600" cy="2579066"/>
          </a:xfrm>
        </p:spPr>
        <p:txBody>
          <a:bodyPr>
            <a:noAutofit/>
          </a:bodyPr>
          <a:lstStyle/>
          <a:p>
            <a:pPr marL="0" indent="0">
              <a:buNone/>
            </a:pPr>
            <a:r>
              <a:rPr lang="en-US" sz="3200" i="1" dirty="0" smtClean="0"/>
              <a:t>“Gentrification is a frontier not just </a:t>
            </a:r>
            <a:r>
              <a:rPr lang="en-US" sz="3200" b="1" i="1" dirty="0" smtClean="0"/>
              <a:t>physically</a:t>
            </a:r>
            <a:r>
              <a:rPr lang="en-US" sz="3200" i="1" dirty="0" smtClean="0"/>
              <a:t>, </a:t>
            </a:r>
            <a:r>
              <a:rPr lang="en-US" sz="3200" b="1" i="1" dirty="0" smtClean="0"/>
              <a:t>economically</a:t>
            </a:r>
            <a:r>
              <a:rPr lang="en-US" sz="3200" i="1" dirty="0" smtClean="0"/>
              <a:t>, </a:t>
            </a:r>
            <a:r>
              <a:rPr lang="en-US" sz="3200" b="1" i="1" dirty="0" smtClean="0"/>
              <a:t>socially</a:t>
            </a:r>
            <a:r>
              <a:rPr lang="en-US" sz="3200" i="1" dirty="0" smtClean="0"/>
              <a:t> and </a:t>
            </a:r>
            <a:r>
              <a:rPr lang="en-US" sz="3200" b="1" i="1" dirty="0" smtClean="0"/>
              <a:t>culturally</a:t>
            </a:r>
            <a:r>
              <a:rPr lang="en-US" sz="3200" i="1" dirty="0" smtClean="0"/>
              <a:t>, but also </a:t>
            </a:r>
            <a:r>
              <a:rPr lang="en-US" sz="3200" b="1" i="1" dirty="0" smtClean="0"/>
              <a:t>theoretically</a:t>
            </a:r>
            <a:r>
              <a:rPr lang="en-US" sz="3200" i="1" dirty="0" smtClean="0"/>
              <a:t>, </a:t>
            </a:r>
            <a:r>
              <a:rPr lang="en-US" sz="3200" b="1" i="1" dirty="0" smtClean="0"/>
              <a:t>ideologically</a:t>
            </a:r>
            <a:r>
              <a:rPr lang="en-US" sz="3200" i="1" dirty="0" smtClean="0"/>
              <a:t>, and </a:t>
            </a:r>
            <a:r>
              <a:rPr lang="en-US" sz="3200" b="1" i="1" dirty="0" smtClean="0"/>
              <a:t>politically</a:t>
            </a:r>
            <a:r>
              <a:rPr lang="en-US" sz="3200" i="1" dirty="0" smtClean="0"/>
              <a:t>.  It comprises a contested boundary zone between radically different theories and explanations. </a:t>
            </a:r>
            <a:endParaRPr lang="en-US" sz="3200" i="1" dirty="0"/>
          </a:p>
          <a:p>
            <a:pPr marL="0" indent="0">
              <a:buNone/>
            </a:pPr>
            <a:r>
              <a:rPr lang="en-US" sz="3200" i="1" dirty="0" smtClean="0"/>
              <a:t>(Hammet, 1991)</a:t>
            </a:r>
            <a:endParaRPr lang="en-US" sz="3200" dirty="0"/>
          </a:p>
        </p:txBody>
      </p:sp>
      <p:sp>
        <p:nvSpPr>
          <p:cNvPr id="2" name="Slide Number Placeholder 1"/>
          <p:cNvSpPr>
            <a:spLocks noGrp="1"/>
          </p:cNvSpPr>
          <p:nvPr>
            <p:ph type="sldNum" sz="quarter" idx="12"/>
          </p:nvPr>
        </p:nvSpPr>
        <p:spPr/>
        <p:txBody>
          <a:bodyPr/>
          <a:lstStyle/>
          <a:p>
            <a:fld id="{51861E31-63A1-4CDC-8478-27C120CD2A00}" type="slidenum">
              <a:rPr lang="en-US" smtClean="0"/>
              <a:t>2</a:t>
            </a:fld>
            <a:endParaRPr lang="en-US"/>
          </a:p>
        </p:txBody>
      </p:sp>
    </p:spTree>
    <p:extLst>
      <p:ext uri="{BB962C8B-B14F-4D97-AF65-F5344CB8AC3E}">
        <p14:creationId xmlns:p14="http://schemas.microsoft.com/office/powerpoint/2010/main" val="1896632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1</a:t>
            </a:r>
            <a:endParaRPr lang="en-US" dirty="0"/>
          </a:p>
        </p:txBody>
      </p:sp>
      <p:sp>
        <p:nvSpPr>
          <p:cNvPr id="4" name="Slide Number Placeholder 3"/>
          <p:cNvSpPr>
            <a:spLocks noGrp="1"/>
          </p:cNvSpPr>
          <p:nvPr>
            <p:ph type="sldNum" sz="quarter" idx="12"/>
          </p:nvPr>
        </p:nvSpPr>
        <p:spPr/>
        <p:txBody>
          <a:bodyPr/>
          <a:lstStyle/>
          <a:p>
            <a:fld id="{51861E31-63A1-4CDC-8478-27C120CD2A00}" type="slidenum">
              <a:rPr lang="en-US" smtClean="0"/>
              <a:t>20</a:t>
            </a:fld>
            <a:endParaRPr lang="en-US"/>
          </a:p>
        </p:txBody>
      </p:sp>
      <p:sp>
        <p:nvSpPr>
          <p:cNvPr id="5" name="Content Placeholder 2"/>
          <p:cNvSpPr>
            <a:spLocks noGrp="1"/>
          </p:cNvSpPr>
          <p:nvPr>
            <p:ph idx="1"/>
          </p:nvPr>
        </p:nvSpPr>
        <p:spPr>
          <a:xfrm>
            <a:off x="1097280" y="1845734"/>
            <a:ext cx="7413300" cy="4023360"/>
          </a:xfrm>
        </p:spPr>
        <p:txBody>
          <a:bodyPr>
            <a:normAutofit/>
          </a:bodyPr>
          <a:lstStyle/>
          <a:p>
            <a:pPr marL="0" indent="0">
              <a:buNone/>
            </a:pPr>
            <a:r>
              <a:rPr lang="en-US" dirty="0">
                <a:latin typeface="Garamond" panose="02020404030301010803" pitchFamily="18" charset="0"/>
              </a:rPr>
              <a:t>Develop </a:t>
            </a:r>
            <a:r>
              <a:rPr lang="en-US" dirty="0" smtClean="0">
                <a:latin typeface="Garamond" panose="02020404030301010803" pitchFamily="18" charset="0"/>
              </a:rPr>
              <a:t>a reliable </a:t>
            </a:r>
            <a:r>
              <a:rPr lang="en-US" dirty="0">
                <a:latin typeface="Garamond" panose="02020404030301010803" pitchFamily="18" charset="0"/>
              </a:rPr>
              <a:t>method to quantitatively distinguish gentrification from other types of neighborhood </a:t>
            </a:r>
            <a:r>
              <a:rPr lang="en-US" dirty="0" smtClean="0">
                <a:latin typeface="Garamond" panose="02020404030301010803" pitchFamily="18" charset="0"/>
              </a:rPr>
              <a:t>change.</a:t>
            </a:r>
          </a:p>
          <a:p>
            <a:pPr marL="0" indent="0">
              <a:buNone/>
            </a:pPr>
            <a:endParaRPr lang="en-US" dirty="0" smtClean="0">
              <a:latin typeface="Garamond" panose="02020404030301010803" pitchFamily="18" charset="0"/>
            </a:endParaRPr>
          </a:p>
          <a:p>
            <a:pPr marL="514350" indent="-514350"/>
            <a:r>
              <a:rPr lang="en-US" b="1" dirty="0" smtClean="0">
                <a:latin typeface="Garamond" panose="02020404030301010803" pitchFamily="18" charset="0"/>
              </a:rPr>
              <a:t>K-means clustering of six change variables.</a:t>
            </a:r>
          </a:p>
          <a:p>
            <a:pPr marL="806958" lvl="1" indent="-514350">
              <a:buFont typeface="Wingdings" panose="05000000000000000000" pitchFamily="2" charset="2"/>
              <a:buChar char="Ø"/>
            </a:pPr>
            <a:r>
              <a:rPr lang="en-US" dirty="0" smtClean="0">
                <a:solidFill>
                  <a:srgbClr val="00B050"/>
                </a:solidFill>
                <a:latin typeface="Garamond" panose="02020404030301010803" pitchFamily="18" charset="0"/>
              </a:rPr>
              <a:t>No a priori assumption of gentrification.</a:t>
            </a:r>
          </a:p>
          <a:p>
            <a:pPr marL="806958" lvl="1" indent="-514350">
              <a:buFont typeface="Wingdings" panose="05000000000000000000" pitchFamily="2" charset="2"/>
              <a:buChar char="Ø"/>
            </a:pPr>
            <a:r>
              <a:rPr lang="en-US" dirty="0">
                <a:solidFill>
                  <a:srgbClr val="00B050"/>
                </a:solidFill>
                <a:latin typeface="Garamond" panose="02020404030301010803" pitchFamily="18" charset="0"/>
              </a:rPr>
              <a:t>No arbitrary thresholds.</a:t>
            </a:r>
          </a:p>
          <a:p>
            <a:pPr marL="806958" lvl="1" indent="-514350">
              <a:buFont typeface="Wingdings" panose="05000000000000000000" pitchFamily="2" charset="2"/>
              <a:buChar char="Ø"/>
            </a:pPr>
            <a:r>
              <a:rPr lang="en-US" dirty="0">
                <a:solidFill>
                  <a:srgbClr val="00B050"/>
                </a:solidFill>
                <a:latin typeface="Garamond" panose="02020404030301010803" pitchFamily="18" charset="0"/>
              </a:rPr>
              <a:t>Holistic view of city-specific typologies of neighborhood change. </a:t>
            </a:r>
          </a:p>
          <a:p>
            <a:pPr marL="806958" lvl="1" indent="-514350">
              <a:buFont typeface="Wingdings" panose="05000000000000000000" pitchFamily="2" charset="2"/>
              <a:buChar char="Ø"/>
            </a:pPr>
            <a:r>
              <a:rPr lang="en-US" dirty="0">
                <a:solidFill>
                  <a:srgbClr val="00B050"/>
                </a:solidFill>
                <a:latin typeface="Garamond" panose="02020404030301010803" pitchFamily="18" charset="0"/>
              </a:rPr>
              <a:t>Stable identification of gentrifying neighborhoods in line with domain knowledge.</a:t>
            </a:r>
          </a:p>
          <a:p>
            <a:pPr marL="806958" lvl="1" indent="-514350">
              <a:buFont typeface="Wingdings" panose="05000000000000000000" pitchFamily="2" charset="2"/>
              <a:buChar char="Ø"/>
            </a:pPr>
            <a:r>
              <a:rPr lang="en-US" dirty="0">
                <a:solidFill>
                  <a:srgbClr val="00B050"/>
                </a:solidFill>
                <a:latin typeface="Garamond" panose="02020404030301010803" pitchFamily="18" charset="0"/>
              </a:rPr>
              <a:t>Spatial Significance in neighborhood change 2000 – 2016.</a:t>
            </a:r>
          </a:p>
          <a:p>
            <a:pPr marL="806958" lvl="1" indent="-514350"/>
            <a:endParaRPr lang="en-US" dirty="0" smtClean="0">
              <a:latin typeface="Garamond" panose="02020404030301010803" pitchFamily="18" charset="0"/>
            </a:endParaRPr>
          </a:p>
          <a:p>
            <a:pPr marL="806958" lvl="1" indent="-514350"/>
            <a:endParaRPr lang="en-US" b="1" dirty="0">
              <a:latin typeface="Garamond" panose="02020404030301010803" pitchFamily="18" charset="0"/>
            </a:endParaRPr>
          </a:p>
          <a:p>
            <a:pPr marL="806958" lvl="1" indent="-514350"/>
            <a:endParaRPr lang="en-US" dirty="0"/>
          </a:p>
          <a:p>
            <a:endParaRPr lang="en-US" dirty="0"/>
          </a:p>
        </p:txBody>
      </p:sp>
      <p:pic>
        <p:nvPicPr>
          <p:cNvPr id="6" name="Picture 5"/>
          <p:cNvPicPr>
            <a:picLocks noChangeAspect="1"/>
          </p:cNvPicPr>
          <p:nvPr/>
        </p:nvPicPr>
        <p:blipFill>
          <a:blip r:embed="rId2"/>
          <a:stretch>
            <a:fillRect/>
          </a:stretch>
        </p:blipFill>
        <p:spPr>
          <a:xfrm>
            <a:off x="8303100" y="2223660"/>
            <a:ext cx="3888900" cy="2971374"/>
          </a:xfrm>
          <a:prstGeom prst="rect">
            <a:avLst/>
          </a:prstGeom>
        </p:spPr>
      </p:pic>
      <p:sp>
        <p:nvSpPr>
          <p:cNvPr id="7" name="TextBox 6"/>
          <p:cNvSpPr txBox="1"/>
          <p:nvPr/>
        </p:nvSpPr>
        <p:spPr>
          <a:xfrm>
            <a:off x="8947815" y="2519868"/>
            <a:ext cx="943341" cy="246221"/>
          </a:xfrm>
          <a:prstGeom prst="rect">
            <a:avLst/>
          </a:prstGeom>
          <a:solidFill>
            <a:schemeClr val="bg1"/>
          </a:solidFill>
        </p:spPr>
        <p:txBody>
          <a:bodyPr wrap="square" rtlCol="0">
            <a:spAutoFit/>
          </a:bodyPr>
          <a:lstStyle/>
          <a:p>
            <a:r>
              <a:rPr lang="en-US" sz="1000" dirty="0" smtClean="0"/>
              <a:t>%</a:t>
            </a:r>
            <a:r>
              <a:rPr lang="el-GR" sz="1000" dirty="0" smtClean="0"/>
              <a:t>Δ</a:t>
            </a:r>
            <a:r>
              <a:rPr lang="en-US" sz="1000" dirty="0" smtClean="0"/>
              <a:t> Non-White</a:t>
            </a:r>
            <a:endParaRPr lang="en-US" sz="1000" dirty="0"/>
          </a:p>
        </p:txBody>
      </p:sp>
      <p:sp>
        <p:nvSpPr>
          <p:cNvPr id="8" name="TextBox 7"/>
          <p:cNvSpPr txBox="1"/>
          <p:nvPr/>
        </p:nvSpPr>
        <p:spPr>
          <a:xfrm>
            <a:off x="10328391" y="2501502"/>
            <a:ext cx="1118059" cy="246221"/>
          </a:xfrm>
          <a:prstGeom prst="rect">
            <a:avLst/>
          </a:prstGeom>
          <a:solidFill>
            <a:schemeClr val="bg1"/>
          </a:solidFill>
        </p:spPr>
        <p:txBody>
          <a:bodyPr wrap="square" rtlCol="0">
            <a:spAutoFit/>
          </a:bodyPr>
          <a:lstStyle/>
          <a:p>
            <a:r>
              <a:rPr lang="en-US" sz="1000" dirty="0" smtClean="0"/>
              <a:t>%</a:t>
            </a:r>
            <a:r>
              <a:rPr lang="el-GR" sz="1000" dirty="0" smtClean="0"/>
              <a:t>Δ</a:t>
            </a:r>
            <a:r>
              <a:rPr lang="en-US" sz="1000" dirty="0" smtClean="0"/>
              <a:t> Home Value</a:t>
            </a:r>
            <a:endParaRPr lang="en-US" sz="1000" dirty="0"/>
          </a:p>
        </p:txBody>
      </p:sp>
      <p:sp>
        <p:nvSpPr>
          <p:cNvPr id="9" name="TextBox 8"/>
          <p:cNvSpPr txBox="1"/>
          <p:nvPr/>
        </p:nvSpPr>
        <p:spPr>
          <a:xfrm>
            <a:off x="10830053" y="3572756"/>
            <a:ext cx="616397" cy="400110"/>
          </a:xfrm>
          <a:prstGeom prst="rect">
            <a:avLst/>
          </a:prstGeom>
          <a:solidFill>
            <a:schemeClr val="bg1"/>
          </a:solidFill>
        </p:spPr>
        <p:txBody>
          <a:bodyPr wrap="square" rtlCol="0">
            <a:spAutoFit/>
          </a:bodyPr>
          <a:lstStyle/>
          <a:p>
            <a:r>
              <a:rPr lang="en-US" sz="1000" dirty="0" smtClean="0"/>
              <a:t>%</a:t>
            </a:r>
            <a:r>
              <a:rPr lang="el-GR" sz="1000" dirty="0" smtClean="0"/>
              <a:t>Δ</a:t>
            </a:r>
            <a:r>
              <a:rPr lang="en-US" sz="1000" dirty="0" smtClean="0"/>
              <a:t> Rent Value</a:t>
            </a:r>
            <a:endParaRPr lang="en-US" sz="1000" dirty="0"/>
          </a:p>
        </p:txBody>
      </p:sp>
      <p:sp>
        <p:nvSpPr>
          <p:cNvPr id="10" name="TextBox 9"/>
          <p:cNvSpPr txBox="1"/>
          <p:nvPr/>
        </p:nvSpPr>
        <p:spPr>
          <a:xfrm>
            <a:off x="10519864" y="4642320"/>
            <a:ext cx="799199" cy="246221"/>
          </a:xfrm>
          <a:prstGeom prst="rect">
            <a:avLst/>
          </a:prstGeom>
          <a:solidFill>
            <a:schemeClr val="bg1"/>
          </a:solidFill>
        </p:spPr>
        <p:txBody>
          <a:bodyPr wrap="square" rtlCol="0">
            <a:spAutoFit/>
          </a:bodyPr>
          <a:lstStyle/>
          <a:p>
            <a:r>
              <a:rPr lang="en-US" sz="1000" dirty="0" smtClean="0"/>
              <a:t>%</a:t>
            </a:r>
            <a:r>
              <a:rPr lang="el-GR" sz="1000" dirty="0" smtClean="0"/>
              <a:t>Δ</a:t>
            </a:r>
            <a:r>
              <a:rPr lang="en-US" sz="1000" dirty="0" smtClean="0"/>
              <a:t> Income</a:t>
            </a:r>
            <a:endParaRPr lang="en-US" sz="1000" dirty="0"/>
          </a:p>
        </p:txBody>
      </p:sp>
      <p:sp>
        <p:nvSpPr>
          <p:cNvPr id="11" name="TextBox 10"/>
          <p:cNvSpPr txBox="1"/>
          <p:nvPr/>
        </p:nvSpPr>
        <p:spPr>
          <a:xfrm>
            <a:off x="9107110" y="4610341"/>
            <a:ext cx="866596" cy="400110"/>
          </a:xfrm>
          <a:prstGeom prst="rect">
            <a:avLst/>
          </a:prstGeom>
          <a:solidFill>
            <a:schemeClr val="bg1"/>
          </a:solidFill>
        </p:spPr>
        <p:txBody>
          <a:bodyPr wrap="square" rtlCol="0">
            <a:spAutoFit/>
          </a:bodyPr>
          <a:lstStyle/>
          <a:p>
            <a:r>
              <a:rPr lang="en-US" sz="1000" dirty="0" smtClean="0"/>
              <a:t>%</a:t>
            </a:r>
            <a:r>
              <a:rPr lang="el-GR" sz="1000" dirty="0" smtClean="0"/>
              <a:t>Δ</a:t>
            </a:r>
            <a:r>
              <a:rPr lang="en-US" sz="1000" dirty="0" smtClean="0"/>
              <a:t> College Degrees</a:t>
            </a:r>
            <a:endParaRPr lang="en-US" sz="1000" dirty="0"/>
          </a:p>
        </p:txBody>
      </p:sp>
      <p:sp>
        <p:nvSpPr>
          <p:cNvPr id="12" name="TextBox 11"/>
          <p:cNvSpPr txBox="1"/>
          <p:nvPr/>
        </p:nvSpPr>
        <p:spPr>
          <a:xfrm>
            <a:off x="8731463" y="3537794"/>
            <a:ext cx="655287" cy="369332"/>
          </a:xfrm>
          <a:prstGeom prst="rect">
            <a:avLst/>
          </a:prstGeom>
          <a:solidFill>
            <a:schemeClr val="bg1"/>
          </a:solidFill>
        </p:spPr>
        <p:txBody>
          <a:bodyPr wrap="square" rtlCol="0">
            <a:spAutoFit/>
          </a:bodyPr>
          <a:lstStyle/>
          <a:p>
            <a:r>
              <a:rPr lang="en-US" sz="900" dirty="0" smtClean="0"/>
              <a:t>%</a:t>
            </a:r>
            <a:r>
              <a:rPr lang="el-GR" sz="900" dirty="0" smtClean="0"/>
              <a:t>Δ</a:t>
            </a:r>
            <a:r>
              <a:rPr lang="en-US" sz="900" dirty="0" smtClean="0"/>
              <a:t> Multi-Unit</a:t>
            </a:r>
            <a:endParaRPr lang="en-US" sz="900" dirty="0"/>
          </a:p>
        </p:txBody>
      </p:sp>
      <p:sp>
        <p:nvSpPr>
          <p:cNvPr id="13" name="Oval 12"/>
          <p:cNvSpPr/>
          <p:nvPr/>
        </p:nvSpPr>
        <p:spPr>
          <a:xfrm>
            <a:off x="9561028" y="3176042"/>
            <a:ext cx="1053068" cy="1053076"/>
          </a:xfrm>
          <a:prstGeom prst="ellipse">
            <a:avLst/>
          </a:prstGeom>
          <a:noFill/>
          <a:ln>
            <a:solidFill>
              <a:schemeClr val="tx1">
                <a:alpha val="8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505203" y="2026563"/>
            <a:ext cx="1324849" cy="369332"/>
          </a:xfrm>
          <a:prstGeom prst="rect">
            <a:avLst/>
          </a:prstGeom>
          <a:noFill/>
        </p:spPr>
        <p:txBody>
          <a:bodyPr wrap="square" rtlCol="0">
            <a:spAutoFit/>
          </a:bodyPr>
          <a:lstStyle/>
          <a:p>
            <a:r>
              <a:rPr lang="en-US" dirty="0" smtClean="0"/>
              <a:t>Gentrifying</a:t>
            </a:r>
            <a:endParaRPr lang="en-US" dirty="0"/>
          </a:p>
        </p:txBody>
      </p:sp>
    </p:spTree>
    <p:extLst>
      <p:ext uri="{BB962C8B-B14F-4D97-AF65-F5344CB8AC3E}">
        <p14:creationId xmlns:p14="http://schemas.microsoft.com/office/powerpoint/2010/main" val="3493327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a:t>
            </a:r>
            <a:endParaRPr lang="en-US" dirty="0"/>
          </a:p>
        </p:txBody>
      </p:sp>
      <p:sp>
        <p:nvSpPr>
          <p:cNvPr id="3" name="Content Placeholder 2"/>
          <p:cNvSpPr>
            <a:spLocks noGrp="1"/>
          </p:cNvSpPr>
          <p:nvPr>
            <p:ph idx="1"/>
          </p:nvPr>
        </p:nvSpPr>
        <p:spPr>
          <a:xfrm>
            <a:off x="1097280" y="1845734"/>
            <a:ext cx="4789170" cy="4023360"/>
          </a:xfrm>
        </p:spPr>
        <p:txBody>
          <a:bodyPr>
            <a:normAutofit/>
          </a:bodyPr>
          <a:lstStyle/>
          <a:p>
            <a:r>
              <a:rPr lang="en-US" dirty="0" smtClean="0">
                <a:latin typeface="Garamond" panose="02020404030301010803" pitchFamily="18" charset="0"/>
              </a:rPr>
              <a:t>Random Forest- ensemble learning for classification.</a:t>
            </a:r>
          </a:p>
          <a:p>
            <a:pPr lvl="1">
              <a:buFont typeface="Arial" panose="020B0604020202020204" pitchFamily="34" charset="0"/>
              <a:buChar char="•"/>
            </a:pPr>
            <a:r>
              <a:rPr lang="en-US" dirty="0" smtClean="0">
                <a:latin typeface="Garamond" panose="02020404030301010803" pitchFamily="18" charset="0"/>
              </a:rPr>
              <a:t>Handles correlated variables</a:t>
            </a:r>
          </a:p>
          <a:p>
            <a:pPr lvl="1">
              <a:buFont typeface="Arial" panose="020B0604020202020204" pitchFamily="34" charset="0"/>
              <a:buChar char="•"/>
            </a:pPr>
            <a:r>
              <a:rPr lang="en-US" dirty="0" smtClean="0">
                <a:latin typeface="Garamond" panose="02020404030301010803" pitchFamily="18" charset="0"/>
              </a:rPr>
              <a:t>Ease of tuning</a:t>
            </a:r>
          </a:p>
          <a:p>
            <a:pPr lvl="1">
              <a:buFont typeface="Arial" panose="020B0604020202020204" pitchFamily="34" charset="0"/>
              <a:buChar char="•"/>
            </a:pPr>
            <a:r>
              <a:rPr lang="en-US" dirty="0" smtClean="0">
                <a:latin typeface="Garamond" panose="02020404030301010803" pitchFamily="18" charset="0"/>
              </a:rPr>
              <a:t>Strong Predictions</a:t>
            </a:r>
          </a:p>
          <a:p>
            <a:r>
              <a:rPr lang="en-US" dirty="0" smtClean="0">
                <a:latin typeface="Garamond" panose="02020404030301010803" pitchFamily="18" charset="0"/>
              </a:rPr>
              <a:t>Build RF model from training subset of 2000 data (70%; n=107)</a:t>
            </a:r>
          </a:p>
          <a:p>
            <a:r>
              <a:rPr lang="en-US" dirty="0" smtClean="0">
                <a:latin typeface="Garamond" panose="02020404030301010803" pitchFamily="18" charset="0"/>
              </a:rPr>
              <a:t>Evaluate performance on test subset of 2000 data (30%; n=46)</a:t>
            </a:r>
            <a:endParaRPr lang="en-US" dirty="0">
              <a:latin typeface="Garamond" panose="02020404030301010803" pitchFamily="18" charset="0"/>
            </a:endParaRPr>
          </a:p>
        </p:txBody>
      </p:sp>
      <p:sp>
        <p:nvSpPr>
          <p:cNvPr id="4" name="Slide Number Placeholder 3"/>
          <p:cNvSpPr>
            <a:spLocks noGrp="1"/>
          </p:cNvSpPr>
          <p:nvPr>
            <p:ph type="sldNum" sz="quarter" idx="12"/>
          </p:nvPr>
        </p:nvSpPr>
        <p:spPr/>
        <p:txBody>
          <a:bodyPr/>
          <a:lstStyle/>
          <a:p>
            <a:fld id="{51861E31-63A1-4CDC-8478-27C120CD2A00}" type="slidenum">
              <a:rPr lang="en-US" smtClean="0"/>
              <a:t>21</a:t>
            </a:fld>
            <a:endParaRPr lang="en-US"/>
          </a:p>
        </p:txBody>
      </p:sp>
      <p:pic>
        <p:nvPicPr>
          <p:cNvPr id="8" name="Picture 7"/>
          <p:cNvPicPr>
            <a:picLocks noChangeAspect="1"/>
          </p:cNvPicPr>
          <p:nvPr/>
        </p:nvPicPr>
        <p:blipFill>
          <a:blip r:embed="rId2"/>
          <a:stretch>
            <a:fillRect/>
          </a:stretch>
        </p:blipFill>
        <p:spPr>
          <a:xfrm>
            <a:off x="6265137" y="2314937"/>
            <a:ext cx="5699595" cy="323464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965351473"/>
              </p:ext>
            </p:extLst>
          </p:nvPr>
        </p:nvGraphicFramePr>
        <p:xfrm>
          <a:off x="1673740" y="5093807"/>
          <a:ext cx="3636250" cy="1097280"/>
        </p:xfrm>
        <a:graphic>
          <a:graphicData uri="http://schemas.openxmlformats.org/drawingml/2006/table">
            <a:tbl>
              <a:tblPr firstRow="1" bandRow="1">
                <a:tableStyleId>{5C22544A-7EE6-4342-B048-85BDC9FD1C3A}</a:tableStyleId>
              </a:tblPr>
              <a:tblGrid>
                <a:gridCol w="2275535"/>
                <a:gridCol w="1360715"/>
              </a:tblGrid>
              <a:tr h="345684">
                <a:tc>
                  <a:txBody>
                    <a:bodyPr/>
                    <a:lstStyle/>
                    <a:p>
                      <a:pPr algn="ctr"/>
                      <a:r>
                        <a:rPr lang="en-US" dirty="0" smtClean="0">
                          <a:latin typeface="Garamond" panose="02020404030301010803" pitchFamily="18" charset="0"/>
                        </a:rPr>
                        <a:t>Change</a:t>
                      </a:r>
                      <a:r>
                        <a:rPr lang="en-US" baseline="0" dirty="0" smtClean="0">
                          <a:latin typeface="Garamond" panose="02020404030301010803" pitchFamily="18" charset="0"/>
                        </a:rPr>
                        <a:t> Typology</a:t>
                      </a:r>
                      <a:endParaRPr lang="en-US" dirty="0">
                        <a:latin typeface="Garamond" panose="02020404030301010803" pitchFamily="18" charset="0"/>
                      </a:endParaRPr>
                    </a:p>
                  </a:txBody>
                  <a:tcPr/>
                </a:tc>
                <a:tc>
                  <a:txBody>
                    <a:bodyPr/>
                    <a:lstStyle/>
                    <a:p>
                      <a:pPr algn="ctr"/>
                      <a:r>
                        <a:rPr lang="en-US" dirty="0" smtClean="0">
                          <a:latin typeface="Garamond" panose="02020404030301010803" pitchFamily="18" charset="0"/>
                        </a:rPr>
                        <a:t>Count</a:t>
                      </a:r>
                      <a:endParaRPr lang="en-US" dirty="0">
                        <a:latin typeface="Garamond" panose="02020404030301010803" pitchFamily="18" charset="0"/>
                      </a:endParaRPr>
                    </a:p>
                  </a:txBody>
                  <a:tcPr/>
                </a:tc>
              </a:tr>
              <a:tr h="345684">
                <a:tc>
                  <a:txBody>
                    <a:bodyPr/>
                    <a:lstStyle/>
                    <a:p>
                      <a:r>
                        <a:rPr lang="en-US" dirty="0" smtClean="0">
                          <a:latin typeface="Garamond" panose="02020404030301010803" pitchFamily="18" charset="0"/>
                        </a:rPr>
                        <a:t>Gentrifying</a:t>
                      </a:r>
                      <a:endParaRPr lang="en-US" dirty="0">
                        <a:latin typeface="Garamond" panose="02020404030301010803" pitchFamily="18" charset="0"/>
                      </a:endParaRPr>
                    </a:p>
                  </a:txBody>
                  <a:tcPr/>
                </a:tc>
                <a:tc>
                  <a:txBody>
                    <a:bodyPr/>
                    <a:lstStyle/>
                    <a:p>
                      <a:r>
                        <a:rPr lang="en-US" dirty="0" smtClean="0">
                          <a:latin typeface="Garamond" panose="02020404030301010803" pitchFamily="18" charset="0"/>
                        </a:rPr>
                        <a:t>20 (13%)</a:t>
                      </a:r>
                      <a:endParaRPr lang="en-US" dirty="0">
                        <a:latin typeface="Garamond" panose="02020404030301010803" pitchFamily="18" charset="0"/>
                      </a:endParaRPr>
                    </a:p>
                  </a:txBody>
                  <a:tcPr/>
                </a:tc>
              </a:tr>
              <a:tr h="345684">
                <a:tc>
                  <a:txBody>
                    <a:bodyPr/>
                    <a:lstStyle/>
                    <a:p>
                      <a:r>
                        <a:rPr lang="en-US" dirty="0" smtClean="0">
                          <a:latin typeface="Garamond" panose="02020404030301010803" pitchFamily="18" charset="0"/>
                        </a:rPr>
                        <a:t>Other Change</a:t>
                      </a:r>
                      <a:endParaRPr lang="en-US" dirty="0">
                        <a:latin typeface="Garamond" panose="02020404030301010803" pitchFamily="18" charset="0"/>
                      </a:endParaRPr>
                    </a:p>
                  </a:txBody>
                  <a:tcPr/>
                </a:tc>
                <a:tc>
                  <a:txBody>
                    <a:bodyPr/>
                    <a:lstStyle/>
                    <a:p>
                      <a:r>
                        <a:rPr lang="en-US" dirty="0" smtClean="0">
                          <a:latin typeface="Garamond" panose="02020404030301010803" pitchFamily="18" charset="0"/>
                        </a:rPr>
                        <a:t>133 (77%)</a:t>
                      </a:r>
                      <a:endParaRPr lang="en-US" dirty="0">
                        <a:latin typeface="Garamond" panose="02020404030301010803" pitchFamily="18" charset="0"/>
                      </a:endParaRPr>
                    </a:p>
                  </a:txBody>
                  <a:tcPr/>
                </a:tc>
              </a:tr>
            </a:tbl>
          </a:graphicData>
        </a:graphic>
      </p:graphicFrame>
    </p:spTree>
    <p:extLst>
      <p:ext uri="{BB962C8B-B14F-4D97-AF65-F5344CB8AC3E}">
        <p14:creationId xmlns:p14="http://schemas.microsoft.com/office/powerpoint/2010/main" val="37388998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Variables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79265747"/>
              </p:ext>
            </p:extLst>
          </p:nvPr>
        </p:nvGraphicFramePr>
        <p:xfrm>
          <a:off x="1097280" y="1828798"/>
          <a:ext cx="10115203" cy="4316000"/>
        </p:xfrm>
        <a:graphic>
          <a:graphicData uri="http://schemas.openxmlformats.org/drawingml/2006/table">
            <a:tbl>
              <a:tblPr firstRow="1" bandRow="1">
                <a:tableStyleId>{5C22544A-7EE6-4342-B048-85BDC9FD1C3A}</a:tableStyleId>
              </a:tblPr>
              <a:tblGrid>
                <a:gridCol w="1845297"/>
                <a:gridCol w="2200784"/>
                <a:gridCol w="1735420"/>
                <a:gridCol w="2830964"/>
                <a:gridCol w="1502738"/>
              </a:tblGrid>
              <a:tr h="655200">
                <a:tc>
                  <a:txBody>
                    <a:bodyPr/>
                    <a:lstStyle/>
                    <a:p>
                      <a:pPr marL="0" algn="ctr" defTabSz="914400" rtl="0" eaLnBrk="1" latinLnBrk="0" hangingPunct="1"/>
                      <a:r>
                        <a:rPr lang="en-US" sz="1800" kern="1200" dirty="0" smtClean="0">
                          <a:solidFill>
                            <a:schemeClr val="bg1"/>
                          </a:solidFill>
                          <a:latin typeface="Garamond" panose="02020404030301010803" pitchFamily="18" charset="0"/>
                          <a:ea typeface="+mn-ea"/>
                          <a:cs typeface="+mn-cs"/>
                        </a:rPr>
                        <a:t>Demographics</a:t>
                      </a:r>
                      <a:endParaRPr lang="en-US" sz="1800" kern="1200" dirty="0">
                        <a:solidFill>
                          <a:schemeClr val="bg1"/>
                        </a:solidFill>
                        <a:latin typeface="Garamond" panose="02020404030301010803" pitchFamily="18" charset="0"/>
                        <a:ea typeface="+mn-ea"/>
                        <a:cs typeface="+mn-cs"/>
                      </a:endParaRPr>
                    </a:p>
                  </a:txBody>
                  <a:tcPr anchor="ctr"/>
                </a:tc>
                <a:tc>
                  <a:txBody>
                    <a:bodyPr/>
                    <a:lstStyle/>
                    <a:p>
                      <a:pPr marL="0" algn="ctr" defTabSz="914400" rtl="0" eaLnBrk="1" latinLnBrk="0" hangingPunct="1"/>
                      <a:r>
                        <a:rPr lang="en-US" sz="1800" b="1" kern="1200" dirty="0" smtClean="0">
                          <a:solidFill>
                            <a:schemeClr val="bg1"/>
                          </a:solidFill>
                          <a:latin typeface="Garamond" panose="02020404030301010803" pitchFamily="18" charset="0"/>
                          <a:ea typeface="+mn-ea"/>
                          <a:cs typeface="+mn-cs"/>
                        </a:rPr>
                        <a:t>Housing</a:t>
                      </a:r>
                      <a:endParaRPr lang="en-US" sz="1800" b="1" kern="1200" dirty="0">
                        <a:solidFill>
                          <a:schemeClr val="bg1"/>
                        </a:solidFill>
                        <a:latin typeface="Garamond" panose="02020404030301010803" pitchFamily="18" charset="0"/>
                        <a:ea typeface="+mn-ea"/>
                        <a:cs typeface="+mn-cs"/>
                      </a:endParaRPr>
                    </a:p>
                  </a:txBody>
                  <a:tcPr anchor="ctr"/>
                </a:tc>
                <a:tc>
                  <a:txBody>
                    <a:bodyPr/>
                    <a:lstStyle/>
                    <a:p>
                      <a:pPr marL="0" algn="ctr" defTabSz="914400" rtl="0" eaLnBrk="1" latinLnBrk="0" hangingPunct="1"/>
                      <a:r>
                        <a:rPr lang="en-US" sz="1800" b="1" kern="1200" dirty="0" smtClean="0">
                          <a:solidFill>
                            <a:schemeClr val="bg1"/>
                          </a:solidFill>
                          <a:latin typeface="Garamond" panose="02020404030301010803" pitchFamily="18" charset="0"/>
                          <a:ea typeface="+mn-ea"/>
                          <a:cs typeface="+mn-cs"/>
                        </a:rPr>
                        <a:t>Occupational</a:t>
                      </a:r>
                      <a:endParaRPr lang="en-US" sz="1800" b="1" kern="1200" dirty="0">
                        <a:solidFill>
                          <a:schemeClr val="bg1"/>
                        </a:solidFill>
                        <a:latin typeface="Garamond" panose="02020404030301010803" pitchFamily="18" charset="0"/>
                        <a:ea typeface="+mn-ea"/>
                        <a:cs typeface="+mn-cs"/>
                      </a:endParaRPr>
                    </a:p>
                  </a:txBody>
                  <a:tcPr anchor="ctr"/>
                </a:tc>
                <a:tc>
                  <a:txBody>
                    <a:bodyPr/>
                    <a:lstStyle/>
                    <a:p>
                      <a:pPr marL="0" algn="ctr" defTabSz="914400" rtl="0" eaLnBrk="1" latinLnBrk="0" hangingPunct="1"/>
                      <a:r>
                        <a:rPr lang="en-US" sz="1800" b="1" kern="1200" dirty="0" smtClean="0">
                          <a:solidFill>
                            <a:schemeClr val="bg1"/>
                          </a:solidFill>
                          <a:latin typeface="Garamond" panose="02020404030301010803" pitchFamily="18" charset="0"/>
                          <a:ea typeface="+mn-ea"/>
                          <a:cs typeface="+mn-cs"/>
                        </a:rPr>
                        <a:t>Transportation</a:t>
                      </a:r>
                      <a:endParaRPr lang="en-US" sz="1800" b="1" kern="1200" dirty="0">
                        <a:solidFill>
                          <a:schemeClr val="bg1"/>
                        </a:solidFill>
                        <a:latin typeface="Garamond" panose="02020404030301010803" pitchFamily="18" charset="0"/>
                        <a:ea typeface="+mn-ea"/>
                        <a:cs typeface="+mn-cs"/>
                      </a:endParaRPr>
                    </a:p>
                  </a:txBody>
                  <a:tcPr anchor="ctr"/>
                </a:tc>
                <a:tc>
                  <a:txBody>
                    <a:bodyPr/>
                    <a:lstStyle/>
                    <a:p>
                      <a:pPr marL="0" algn="ctr" defTabSz="914400" rtl="0" eaLnBrk="1" latinLnBrk="0" hangingPunct="1"/>
                      <a:r>
                        <a:rPr lang="en-US" sz="1800" b="1" kern="1200" dirty="0" smtClean="0">
                          <a:solidFill>
                            <a:schemeClr val="bg1"/>
                          </a:solidFill>
                          <a:latin typeface="Garamond" panose="02020404030301010803" pitchFamily="18" charset="0"/>
                          <a:ea typeface="+mn-ea"/>
                          <a:cs typeface="+mn-cs"/>
                        </a:rPr>
                        <a:t>Amenities</a:t>
                      </a:r>
                      <a:endParaRPr lang="en-US" sz="1800" b="1" kern="1200" dirty="0">
                        <a:solidFill>
                          <a:schemeClr val="bg1"/>
                        </a:solidFill>
                        <a:latin typeface="Garamond" panose="02020404030301010803" pitchFamily="18" charset="0"/>
                        <a:ea typeface="+mn-ea"/>
                        <a:cs typeface="+mn-cs"/>
                      </a:endParaRPr>
                    </a:p>
                  </a:txBody>
                  <a:tcPr anchor="ctr"/>
                </a:tc>
              </a:tr>
              <a:tr h="655200">
                <a:tc>
                  <a:txBody>
                    <a:bodyPr/>
                    <a:lstStyle/>
                    <a:p>
                      <a:r>
                        <a:rPr lang="en-US" dirty="0" smtClean="0">
                          <a:latin typeface="Garamond" panose="02020404030301010803" pitchFamily="18" charset="0"/>
                        </a:rPr>
                        <a:t>% Poverty</a:t>
                      </a:r>
                      <a:endParaRPr lang="en-US" dirty="0">
                        <a:latin typeface="Garamond" panose="02020404030301010803" pitchFamily="18" charset="0"/>
                      </a:endParaRPr>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Vacant Land</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Unemployed</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Public Transit Commute</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Park coverage</a:t>
                      </a:r>
                      <a:endParaRPr lang="en-US" sz="1800" kern="1200" dirty="0">
                        <a:solidFill>
                          <a:schemeClr val="dk1"/>
                        </a:solidFill>
                        <a:latin typeface="Garamond" panose="02020404030301010803" pitchFamily="18" charset="0"/>
                        <a:ea typeface="+mn-ea"/>
                        <a:cs typeface="+mn-cs"/>
                      </a:endParaRPr>
                    </a:p>
                  </a:txBody>
                  <a:tcPr/>
                </a:tc>
              </a:tr>
              <a:tr h="936000">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Non-Family</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Dwelling 5+ Units</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Blue Collar</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No Car Available</a:t>
                      </a:r>
                      <a:endParaRPr lang="en-US" sz="1800" kern="1200" dirty="0">
                        <a:solidFill>
                          <a:schemeClr val="dk1"/>
                        </a:solidFill>
                        <a:latin typeface="Garamond" panose="020204040303010108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Garamond" panose="02020404030301010803" pitchFamily="18" charset="0"/>
                          <a:ea typeface="+mn-ea"/>
                          <a:cs typeface="+mn-cs"/>
                        </a:rPr>
                        <a:t>Distance to Downtown</a:t>
                      </a:r>
                    </a:p>
                    <a:p>
                      <a:pPr marL="0" algn="l" defTabSz="914400" rtl="0" eaLnBrk="1" latinLnBrk="0" hangingPunct="1"/>
                      <a:endParaRPr lang="en-US" sz="1800" kern="1200" dirty="0">
                        <a:solidFill>
                          <a:schemeClr val="dk1"/>
                        </a:solidFill>
                        <a:latin typeface="Garamond" panose="02020404030301010803" pitchFamily="18" charset="0"/>
                        <a:ea typeface="+mn-ea"/>
                        <a:cs typeface="+mn-cs"/>
                      </a:endParaRPr>
                    </a:p>
                  </a:txBody>
                  <a:tcPr/>
                </a:tc>
              </a:tr>
              <a:tr h="379600">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Aged Under 18</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Renters</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3+ Cars Available</a:t>
                      </a:r>
                      <a:endParaRPr lang="en-US" sz="1800" kern="1200" dirty="0">
                        <a:solidFill>
                          <a:schemeClr val="dk1"/>
                        </a:solidFill>
                        <a:latin typeface="Garamond" panose="02020404030301010803" pitchFamily="18" charset="0"/>
                        <a:ea typeface="+mn-ea"/>
                        <a:cs typeface="+mn-cs"/>
                      </a:endParaRPr>
                    </a:p>
                  </a:txBody>
                  <a:tcPr/>
                </a:tc>
                <a:tc>
                  <a:txBody>
                    <a:bodyPr/>
                    <a:lstStyle/>
                    <a:p>
                      <a:endParaRPr lang="en-US"/>
                    </a:p>
                  </a:txBody>
                  <a:tcPr/>
                </a:tc>
              </a:tr>
              <a:tr h="655200">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Aged Over 65</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Rent Burdened</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 Commutes less than 20 min.</a:t>
                      </a:r>
                      <a:endParaRPr lang="en-US" sz="1800" kern="1200" dirty="0">
                        <a:solidFill>
                          <a:schemeClr val="dk1"/>
                        </a:solidFill>
                        <a:latin typeface="Garamond" panose="02020404030301010803" pitchFamily="18" charset="0"/>
                        <a:ea typeface="+mn-ea"/>
                        <a:cs typeface="+mn-cs"/>
                      </a:endParaRPr>
                    </a:p>
                  </a:txBody>
                  <a:tcPr/>
                </a:tc>
                <a:tc>
                  <a:txBody>
                    <a:bodyPr/>
                    <a:lstStyle/>
                    <a:p>
                      <a:endParaRPr lang="en-US" dirty="0"/>
                    </a:p>
                  </a:txBody>
                  <a:tcPr/>
                </a:tc>
              </a:tr>
              <a:tr h="379600">
                <a:tc>
                  <a:txBody>
                    <a:bodyPr/>
                    <a:lstStyle/>
                    <a:p>
                      <a:endParaRPr lang="en-US" dirty="0"/>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Eviction Rate</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endParaRPr lang="en-US" sz="1800" kern="1200" dirty="0">
                        <a:solidFill>
                          <a:schemeClr val="dk1"/>
                        </a:solidFill>
                        <a:latin typeface="Garamond" panose="02020404030301010803" pitchFamily="18" charset="0"/>
                        <a:ea typeface="+mn-ea"/>
                        <a:cs typeface="+mn-cs"/>
                      </a:endParaRPr>
                    </a:p>
                  </a:txBody>
                  <a:tcPr/>
                </a:tc>
                <a:tc>
                  <a:txBody>
                    <a:bodyPr/>
                    <a:lstStyle/>
                    <a:p>
                      <a:endParaRPr lang="en-US" dirty="0"/>
                    </a:p>
                  </a:txBody>
                  <a:tcPr/>
                </a:tc>
              </a:tr>
              <a:tr h="655200">
                <a:tc>
                  <a:txBody>
                    <a:bodyPr/>
                    <a:lstStyle/>
                    <a:p>
                      <a:endParaRPr lang="en-US" dirty="0"/>
                    </a:p>
                  </a:txBody>
                  <a:tcPr/>
                </a:tc>
                <a:tc>
                  <a:txBody>
                    <a:bodyPr/>
                    <a:lstStyle/>
                    <a:p>
                      <a:pPr marL="0" algn="l" defTabSz="914400" rtl="0" eaLnBrk="1" latinLnBrk="0" hangingPunct="1"/>
                      <a:r>
                        <a:rPr lang="en-US" sz="1800" kern="1200" dirty="0" smtClean="0">
                          <a:solidFill>
                            <a:schemeClr val="dk1"/>
                          </a:solidFill>
                          <a:latin typeface="Garamond" panose="02020404030301010803" pitchFamily="18" charset="0"/>
                          <a:ea typeface="+mn-ea"/>
                          <a:cs typeface="+mn-cs"/>
                        </a:rPr>
                        <a:t>Housing </a:t>
                      </a:r>
                      <a:r>
                        <a:rPr lang="en-US" sz="1800" kern="1200" baseline="0" dirty="0" smtClean="0">
                          <a:solidFill>
                            <a:schemeClr val="dk1"/>
                          </a:solidFill>
                          <a:latin typeface="Garamond" panose="02020404030301010803" pitchFamily="18" charset="0"/>
                          <a:ea typeface="+mn-ea"/>
                          <a:cs typeface="+mn-cs"/>
                        </a:rPr>
                        <a:t>Stock </a:t>
                      </a:r>
                      <a:r>
                        <a:rPr lang="en-US" sz="1800" kern="1200" dirty="0" smtClean="0">
                          <a:solidFill>
                            <a:schemeClr val="dk1"/>
                          </a:solidFill>
                          <a:latin typeface="Garamond" panose="02020404030301010803" pitchFamily="18" charset="0"/>
                          <a:ea typeface="+mn-ea"/>
                          <a:cs typeface="+mn-cs"/>
                        </a:rPr>
                        <a:t>Age</a:t>
                      </a:r>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endParaRPr lang="en-US" sz="1800" kern="1200" dirty="0">
                        <a:solidFill>
                          <a:schemeClr val="dk1"/>
                        </a:solidFill>
                        <a:latin typeface="Garamond" panose="02020404030301010803" pitchFamily="18" charset="0"/>
                        <a:ea typeface="+mn-ea"/>
                        <a:cs typeface="+mn-cs"/>
                      </a:endParaRPr>
                    </a:p>
                  </a:txBody>
                  <a:tcPr/>
                </a:tc>
                <a:tc>
                  <a:txBody>
                    <a:bodyPr/>
                    <a:lstStyle/>
                    <a:p>
                      <a:pPr marL="0" algn="l" defTabSz="914400" rtl="0" eaLnBrk="1" latinLnBrk="0" hangingPunct="1"/>
                      <a:endParaRPr lang="en-US" sz="1800" kern="1200" dirty="0">
                        <a:solidFill>
                          <a:schemeClr val="dk1"/>
                        </a:solidFill>
                        <a:latin typeface="Garamond" panose="02020404030301010803" pitchFamily="18" charset="0"/>
                        <a:ea typeface="+mn-ea"/>
                        <a:cs typeface="+mn-cs"/>
                      </a:endParaRPr>
                    </a:p>
                  </a:txBody>
                  <a:tcPr/>
                </a:tc>
                <a:tc>
                  <a:txBody>
                    <a:bodyPr/>
                    <a:lstStyle/>
                    <a:p>
                      <a:endParaRPr lang="en-US" dirty="0"/>
                    </a:p>
                  </a:txBody>
                  <a:tcPr/>
                </a:tc>
              </a:tr>
            </a:tbl>
          </a:graphicData>
        </a:graphic>
      </p:graphicFrame>
      <p:sp>
        <p:nvSpPr>
          <p:cNvPr id="3" name="Slide Number Placeholder 2"/>
          <p:cNvSpPr>
            <a:spLocks noGrp="1"/>
          </p:cNvSpPr>
          <p:nvPr>
            <p:ph type="sldNum" sz="quarter" idx="12"/>
          </p:nvPr>
        </p:nvSpPr>
        <p:spPr/>
        <p:txBody>
          <a:bodyPr/>
          <a:lstStyle/>
          <a:p>
            <a:fld id="{51861E31-63A1-4CDC-8478-27C120CD2A00}" type="slidenum">
              <a:rPr lang="en-US" smtClean="0"/>
              <a:t>22</a:t>
            </a:fld>
            <a:endParaRPr lang="en-US"/>
          </a:p>
        </p:txBody>
      </p:sp>
    </p:spTree>
    <p:extLst>
      <p:ext uri="{BB962C8B-B14F-4D97-AF65-F5344CB8AC3E}">
        <p14:creationId xmlns:p14="http://schemas.microsoft.com/office/powerpoint/2010/main" val="1498900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a:t>
            </a:r>
            <a:endParaRPr lang="en-US" dirty="0"/>
          </a:p>
        </p:txBody>
      </p:sp>
      <p:sp>
        <p:nvSpPr>
          <p:cNvPr id="4" name="Slide Number Placeholder 3"/>
          <p:cNvSpPr>
            <a:spLocks noGrp="1"/>
          </p:cNvSpPr>
          <p:nvPr>
            <p:ph type="sldNum" sz="quarter" idx="12"/>
          </p:nvPr>
        </p:nvSpPr>
        <p:spPr/>
        <p:txBody>
          <a:bodyPr/>
          <a:lstStyle/>
          <a:p>
            <a:fld id="{51861E31-63A1-4CDC-8478-27C120CD2A00}" type="slidenum">
              <a:rPr lang="en-US" smtClean="0"/>
              <a:t>23</a:t>
            </a:fld>
            <a:endParaRPr lang="en-US"/>
          </a:p>
        </p:txBody>
      </p:sp>
      <p:pic>
        <p:nvPicPr>
          <p:cNvPr id="5" name="Content Placeholder 4"/>
          <p:cNvPicPr>
            <a:picLocks noGrp="1" noChangeAspect="1"/>
          </p:cNvPicPr>
          <p:nvPr>
            <p:ph idx="1"/>
          </p:nvPr>
        </p:nvPicPr>
        <p:blipFill>
          <a:blip r:embed="rId3"/>
          <a:stretch>
            <a:fillRect/>
          </a:stretch>
        </p:blipFill>
        <p:spPr>
          <a:xfrm>
            <a:off x="977221" y="2170316"/>
            <a:ext cx="3930759" cy="1202871"/>
          </a:xfrm>
          <a:prstGeom prst="rect">
            <a:avLst/>
          </a:prstGeom>
        </p:spPr>
      </p:pic>
      <p:pic>
        <p:nvPicPr>
          <p:cNvPr id="6" name="Picture 5"/>
          <p:cNvPicPr>
            <a:picLocks noChangeAspect="1"/>
          </p:cNvPicPr>
          <p:nvPr/>
        </p:nvPicPr>
        <p:blipFill>
          <a:blip r:embed="rId4"/>
          <a:stretch>
            <a:fillRect/>
          </a:stretch>
        </p:blipFill>
        <p:spPr>
          <a:xfrm>
            <a:off x="7026744" y="1949431"/>
            <a:ext cx="4669941" cy="4078577"/>
          </a:xfrm>
          <a:prstGeom prst="rect">
            <a:avLst/>
          </a:prstGeom>
        </p:spPr>
      </p:pic>
      <p:sp>
        <p:nvSpPr>
          <p:cNvPr id="7" name="TextBox 6"/>
          <p:cNvSpPr txBox="1"/>
          <p:nvPr/>
        </p:nvSpPr>
        <p:spPr>
          <a:xfrm>
            <a:off x="7454034" y="1777277"/>
            <a:ext cx="621037" cy="338554"/>
          </a:xfrm>
          <a:prstGeom prst="rect">
            <a:avLst/>
          </a:prstGeom>
          <a:solidFill>
            <a:schemeClr val="bg1"/>
          </a:solidFill>
        </p:spPr>
        <p:txBody>
          <a:bodyPr wrap="square" rtlCol="0">
            <a:spAutoFit/>
          </a:bodyPr>
          <a:lstStyle/>
          <a:p>
            <a:r>
              <a:rPr lang="en-US" sz="1600" dirty="0" smtClean="0"/>
              <a:t>ROC</a:t>
            </a:r>
            <a:endParaRPr lang="en-US" sz="1600" dirty="0"/>
          </a:p>
        </p:txBody>
      </p:sp>
      <p:sp>
        <p:nvSpPr>
          <p:cNvPr id="9" name="TextBox 8"/>
          <p:cNvSpPr txBox="1"/>
          <p:nvPr/>
        </p:nvSpPr>
        <p:spPr>
          <a:xfrm rot="16200000">
            <a:off x="5765663" y="3727108"/>
            <a:ext cx="2693933" cy="307777"/>
          </a:xfrm>
          <a:prstGeom prst="rect">
            <a:avLst/>
          </a:prstGeom>
          <a:solidFill>
            <a:schemeClr val="bg1"/>
          </a:solidFill>
        </p:spPr>
        <p:txBody>
          <a:bodyPr wrap="square" rtlCol="0">
            <a:spAutoFit/>
          </a:bodyPr>
          <a:lstStyle/>
          <a:p>
            <a:r>
              <a:rPr lang="en-US" sz="1400" dirty="0" smtClean="0"/>
              <a:t>True Positive Fraction (Sensitivity)</a:t>
            </a:r>
            <a:endParaRPr lang="en-US" sz="1400" dirty="0"/>
          </a:p>
        </p:txBody>
      </p:sp>
      <p:sp>
        <p:nvSpPr>
          <p:cNvPr id="10" name="TextBox 9"/>
          <p:cNvSpPr txBox="1"/>
          <p:nvPr/>
        </p:nvSpPr>
        <p:spPr>
          <a:xfrm>
            <a:off x="8488680" y="5874119"/>
            <a:ext cx="2667000" cy="307777"/>
          </a:xfrm>
          <a:prstGeom prst="rect">
            <a:avLst/>
          </a:prstGeom>
          <a:solidFill>
            <a:schemeClr val="bg1"/>
          </a:solidFill>
        </p:spPr>
        <p:txBody>
          <a:bodyPr wrap="square" rtlCol="0">
            <a:spAutoFit/>
          </a:bodyPr>
          <a:lstStyle/>
          <a:p>
            <a:r>
              <a:rPr lang="en-US" sz="1400" dirty="0" smtClean="0"/>
              <a:t>False Positive Fraction</a:t>
            </a:r>
            <a:endParaRPr lang="en-US" sz="1400" dirty="0"/>
          </a:p>
        </p:txBody>
      </p:sp>
      <p:sp>
        <p:nvSpPr>
          <p:cNvPr id="12" name="Rectangle 11"/>
          <p:cNvSpPr/>
          <p:nvPr/>
        </p:nvSpPr>
        <p:spPr>
          <a:xfrm>
            <a:off x="3489960" y="2841897"/>
            <a:ext cx="217714" cy="191391"/>
          </a:xfrm>
          <a:prstGeom prst="rect">
            <a:avLst/>
          </a:prstGeom>
          <a:solidFill>
            <a:srgbClr val="00B050">
              <a:alpha val="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49342" y="3043448"/>
            <a:ext cx="217714" cy="191391"/>
          </a:xfrm>
          <a:prstGeom prst="rect">
            <a:avLst/>
          </a:prstGeom>
          <a:solidFill>
            <a:srgbClr val="00B050">
              <a:alpha val="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89960" y="3043448"/>
            <a:ext cx="217714" cy="191391"/>
          </a:xfrm>
          <a:prstGeom prst="rect">
            <a:avLst/>
          </a:prstGeom>
          <a:solidFill>
            <a:srgbClr val="FF0000">
              <a:alpha val="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49342" y="2841896"/>
            <a:ext cx="217714" cy="191391"/>
          </a:xfrm>
          <a:prstGeom prst="rect">
            <a:avLst/>
          </a:prstGeom>
          <a:solidFill>
            <a:srgbClr val="FF0000">
              <a:alpha val="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946838" y="3806143"/>
            <a:ext cx="2301071" cy="2293163"/>
          </a:xfrm>
          <a:prstGeom prst="rect">
            <a:avLst/>
          </a:prstGeom>
        </p:spPr>
      </p:pic>
      <p:sp>
        <p:nvSpPr>
          <p:cNvPr id="19" name="TextBox 18"/>
          <p:cNvSpPr txBox="1"/>
          <p:nvPr/>
        </p:nvSpPr>
        <p:spPr>
          <a:xfrm>
            <a:off x="1946838" y="5689375"/>
            <a:ext cx="2185742" cy="202524"/>
          </a:xfrm>
          <a:prstGeom prst="rect">
            <a:avLst/>
          </a:prstGeom>
          <a:solidFill>
            <a:schemeClr val="bg1"/>
          </a:solidFill>
        </p:spPr>
        <p:txBody>
          <a:bodyPr wrap="square" rtlCol="0">
            <a:spAutoFit/>
          </a:bodyPr>
          <a:lstStyle/>
          <a:p>
            <a:endParaRPr lang="en-US" dirty="0"/>
          </a:p>
        </p:txBody>
      </p:sp>
      <p:sp>
        <p:nvSpPr>
          <p:cNvPr id="20" name="TextBox 19"/>
          <p:cNvSpPr txBox="1"/>
          <p:nvPr/>
        </p:nvSpPr>
        <p:spPr>
          <a:xfrm>
            <a:off x="8732520" y="3234839"/>
            <a:ext cx="1579880" cy="307777"/>
          </a:xfrm>
          <a:prstGeom prst="rect">
            <a:avLst/>
          </a:prstGeom>
          <a:noFill/>
        </p:spPr>
        <p:txBody>
          <a:bodyPr wrap="square" rtlCol="0">
            <a:spAutoFit/>
          </a:bodyPr>
          <a:lstStyle/>
          <a:p>
            <a:r>
              <a:rPr lang="en-US" sz="1400" dirty="0" smtClean="0"/>
              <a:t>AUC = .88</a:t>
            </a:r>
            <a:endParaRPr lang="en-US" sz="1400" dirty="0"/>
          </a:p>
        </p:txBody>
      </p:sp>
      <p:cxnSp>
        <p:nvCxnSpPr>
          <p:cNvPr id="22" name="Straight Connector 21"/>
          <p:cNvCxnSpPr/>
          <p:nvPr/>
        </p:nvCxnSpPr>
        <p:spPr>
          <a:xfrm flipV="1">
            <a:off x="7645400" y="2301240"/>
            <a:ext cx="3256280" cy="3256281"/>
          </a:xfrm>
          <a:prstGeom prst="line">
            <a:avLst/>
          </a:prstGeom>
          <a:ln>
            <a:solidFill>
              <a:schemeClr val="accent1">
                <a:alpha val="48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676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1861E31-63A1-4CDC-8478-27C120CD2A00}" type="slidenum">
              <a:rPr lang="en-US" smtClean="0"/>
              <a:t>24</a:t>
            </a:fld>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713" t="19747" r="21970" b="33502"/>
          <a:stretch/>
        </p:blipFill>
        <p:spPr>
          <a:xfrm>
            <a:off x="5602759" y="0"/>
            <a:ext cx="6099247" cy="6327682"/>
          </a:xfrm>
          <a:prstGeom prst="rect">
            <a:avLst/>
          </a:prstGeom>
        </p:spPr>
      </p:pic>
      <p:pic>
        <p:nvPicPr>
          <p:cNvPr id="6" name="Picture 5"/>
          <p:cNvPicPr>
            <a:picLocks noChangeAspect="1"/>
          </p:cNvPicPr>
          <p:nvPr/>
        </p:nvPicPr>
        <p:blipFill>
          <a:blip r:embed="rId3"/>
          <a:stretch>
            <a:fillRect/>
          </a:stretch>
        </p:blipFill>
        <p:spPr>
          <a:xfrm>
            <a:off x="960958" y="1851949"/>
            <a:ext cx="3815797" cy="4242939"/>
          </a:xfrm>
          <a:prstGeom prst="rect">
            <a:avLst/>
          </a:prstGeom>
        </p:spPr>
      </p:pic>
      <p:sp>
        <p:nvSpPr>
          <p:cNvPr id="7" name="Title 1"/>
          <p:cNvSpPr txBox="1">
            <a:spLocks/>
          </p:cNvSpPr>
          <p:nvPr/>
        </p:nvSpPr>
        <p:spPr>
          <a:xfrm>
            <a:off x="1282475" y="402350"/>
            <a:ext cx="3621602" cy="82456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t>Predictions</a:t>
            </a:r>
            <a:endParaRPr lang="en-US" dirty="0"/>
          </a:p>
        </p:txBody>
      </p:sp>
    </p:spTree>
    <p:extLst>
      <p:ext uri="{BB962C8B-B14F-4D97-AF65-F5344CB8AC3E}">
        <p14:creationId xmlns:p14="http://schemas.microsoft.com/office/powerpoint/2010/main" val="29885998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2</a:t>
            </a:r>
            <a:endParaRPr lang="en-US" dirty="0"/>
          </a:p>
        </p:txBody>
      </p:sp>
      <p:sp>
        <p:nvSpPr>
          <p:cNvPr id="4" name="Slide Number Placeholder 3"/>
          <p:cNvSpPr>
            <a:spLocks noGrp="1"/>
          </p:cNvSpPr>
          <p:nvPr>
            <p:ph type="sldNum" sz="quarter" idx="12"/>
          </p:nvPr>
        </p:nvSpPr>
        <p:spPr/>
        <p:txBody>
          <a:bodyPr/>
          <a:lstStyle/>
          <a:p>
            <a:fld id="{51861E31-63A1-4CDC-8478-27C120CD2A00}" type="slidenum">
              <a:rPr lang="en-US" smtClean="0"/>
              <a:t>25</a:t>
            </a:fld>
            <a:endParaRPr lang="en-US"/>
          </a:p>
        </p:txBody>
      </p:sp>
      <p:pic>
        <p:nvPicPr>
          <p:cNvPr id="6" name="Picture 5"/>
          <p:cNvPicPr>
            <a:picLocks noChangeAspect="1"/>
          </p:cNvPicPr>
          <p:nvPr/>
        </p:nvPicPr>
        <p:blipFill>
          <a:blip r:embed="rId2"/>
          <a:stretch>
            <a:fillRect/>
          </a:stretch>
        </p:blipFill>
        <p:spPr>
          <a:xfrm>
            <a:off x="9502815" y="3839810"/>
            <a:ext cx="2435807" cy="2029284"/>
          </a:xfrm>
          <a:prstGeom prst="rect">
            <a:avLst/>
          </a:prstGeom>
        </p:spPr>
      </p:pic>
      <p:sp>
        <p:nvSpPr>
          <p:cNvPr id="7" name="Content Placeholder 2"/>
          <p:cNvSpPr txBox="1">
            <a:spLocks/>
          </p:cNvSpPr>
          <p:nvPr/>
        </p:nvSpPr>
        <p:spPr>
          <a:xfrm>
            <a:off x="1097280" y="2036908"/>
            <a:ext cx="7413300" cy="402336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latin typeface="Garamond" panose="02020404030301010803" pitchFamily="18" charset="0"/>
              </a:rPr>
              <a:t>Build a predictive model to identify at-risk areas of future gentrification in Nashville, TN.</a:t>
            </a:r>
          </a:p>
          <a:p>
            <a:pPr marL="514350" indent="-514350"/>
            <a:r>
              <a:rPr lang="en-US" b="1" dirty="0" smtClean="0">
                <a:latin typeface="Garamond" panose="02020404030301010803" pitchFamily="18" charset="0"/>
              </a:rPr>
              <a:t>Clustering dependent variable &gt;&gt; Train RF model on 2000-2016 data &gt;&gt; Evaluate Performance &gt;&gt; Apply model to 2016 data</a:t>
            </a:r>
          </a:p>
          <a:p>
            <a:pPr marL="578358" lvl="1" indent="-285750">
              <a:buFont typeface="Wingdings" panose="05000000000000000000" pitchFamily="2" charset="2"/>
              <a:buChar char="Ø"/>
            </a:pPr>
            <a:r>
              <a:rPr lang="en-US" dirty="0">
                <a:solidFill>
                  <a:srgbClr val="00B050"/>
                </a:solidFill>
                <a:latin typeface="Garamond" panose="02020404030301010803" pitchFamily="18" charset="0"/>
              </a:rPr>
              <a:t>Sensitivity = .83; Kappa = .5 (Moderate)</a:t>
            </a:r>
          </a:p>
          <a:p>
            <a:pPr marL="578358" lvl="1" indent="-285750">
              <a:buFont typeface="Wingdings" panose="05000000000000000000" pitchFamily="2" charset="2"/>
              <a:buChar char="Ø"/>
            </a:pPr>
            <a:r>
              <a:rPr lang="en-US" dirty="0">
                <a:solidFill>
                  <a:srgbClr val="00B050"/>
                </a:solidFill>
                <a:latin typeface="Garamond" panose="02020404030301010803" pitchFamily="18" charset="0"/>
              </a:rPr>
              <a:t>Important Variables = Distance to Downtown, Unemployment, Poverty, Vacancy</a:t>
            </a:r>
          </a:p>
          <a:p>
            <a:pPr marL="578358" lvl="1" indent="-285750">
              <a:buFont typeface="Wingdings" panose="05000000000000000000" pitchFamily="2" charset="2"/>
              <a:buChar char="Ø"/>
            </a:pPr>
            <a:r>
              <a:rPr lang="en-US" dirty="0">
                <a:solidFill>
                  <a:srgbClr val="00B050"/>
                </a:solidFill>
                <a:latin typeface="Garamond" panose="02020404030301010803" pitchFamily="18" charset="0"/>
              </a:rPr>
              <a:t>Future High-risk Areas:</a:t>
            </a:r>
          </a:p>
          <a:p>
            <a:pPr marL="761238" lvl="2" indent="-285750">
              <a:buFont typeface="Wingdings" panose="05000000000000000000" pitchFamily="2" charset="2"/>
              <a:buChar char="Ø"/>
            </a:pPr>
            <a:r>
              <a:rPr lang="en-US" sz="1600" dirty="0">
                <a:solidFill>
                  <a:srgbClr val="00B050"/>
                </a:solidFill>
                <a:latin typeface="Garamond" panose="02020404030301010803" pitchFamily="18" charset="0"/>
              </a:rPr>
              <a:t>NE I-440/65 (Cumberland Gardens, Fisk/TSU areas)</a:t>
            </a:r>
          </a:p>
          <a:p>
            <a:pPr marL="761238" lvl="2" indent="-285750">
              <a:buFont typeface="Wingdings" panose="05000000000000000000" pitchFamily="2" charset="2"/>
              <a:buChar char="Ø"/>
            </a:pPr>
            <a:r>
              <a:rPr lang="en-US" sz="1600" dirty="0">
                <a:solidFill>
                  <a:srgbClr val="00B050"/>
                </a:solidFill>
                <a:latin typeface="Garamond" panose="02020404030301010803" pitchFamily="18" charset="0"/>
              </a:rPr>
              <a:t>Charlotte Ave</a:t>
            </a:r>
          </a:p>
          <a:p>
            <a:pPr marL="761238" lvl="2" indent="-285750">
              <a:buFont typeface="Wingdings" panose="05000000000000000000" pitchFamily="2" charset="2"/>
              <a:buChar char="Ø"/>
            </a:pPr>
            <a:r>
              <a:rPr lang="en-US" sz="1600" dirty="0">
                <a:solidFill>
                  <a:srgbClr val="00B050"/>
                </a:solidFill>
                <a:latin typeface="Garamond" panose="02020404030301010803" pitchFamily="18" charset="0"/>
              </a:rPr>
              <a:t>South Nashville (Edgehill, 12 South, Berry Hill)</a:t>
            </a:r>
          </a:p>
          <a:p>
            <a:pPr marL="761238" lvl="2" indent="-285750">
              <a:buFont typeface="Wingdings" panose="05000000000000000000" pitchFamily="2" charset="2"/>
              <a:buChar char="Ø"/>
            </a:pPr>
            <a:r>
              <a:rPr lang="en-US" sz="1600" dirty="0">
                <a:solidFill>
                  <a:srgbClr val="00B050"/>
                </a:solidFill>
                <a:latin typeface="Garamond" panose="02020404030301010803" pitchFamily="18" charset="0"/>
              </a:rPr>
              <a:t>Affordability Corridors (I-65/I-24, </a:t>
            </a:r>
            <a:r>
              <a:rPr lang="en-US" sz="1600" dirty="0" err="1">
                <a:solidFill>
                  <a:srgbClr val="00B050"/>
                </a:solidFill>
                <a:latin typeface="Garamond" panose="02020404030301010803" pitchFamily="18" charset="0"/>
              </a:rPr>
              <a:t>Glencliff</a:t>
            </a:r>
            <a:r>
              <a:rPr lang="en-US" sz="1600" dirty="0">
                <a:solidFill>
                  <a:srgbClr val="00B050"/>
                </a:solidFill>
                <a:latin typeface="Garamond" panose="02020404030301010803" pitchFamily="18" charset="0"/>
              </a:rPr>
              <a:t>, Antioch), (I-65/I-24, East Nashville, Madison) </a:t>
            </a:r>
          </a:p>
          <a:p>
            <a:pPr marL="292608" lvl="1" indent="0">
              <a:buNone/>
            </a:pPr>
            <a:r>
              <a:rPr lang="en-US" dirty="0" smtClean="0">
                <a:solidFill>
                  <a:srgbClr val="00B050"/>
                </a:solidFill>
                <a:latin typeface="Garamond" panose="02020404030301010803" pitchFamily="18" charset="0"/>
              </a:rPr>
              <a:t>.</a:t>
            </a:r>
          </a:p>
          <a:p>
            <a:pPr marL="806958" lvl="1" indent="-514350"/>
            <a:endParaRPr lang="en-US" dirty="0" smtClean="0">
              <a:latin typeface="Garamond" panose="02020404030301010803" pitchFamily="18" charset="0"/>
            </a:endParaRPr>
          </a:p>
          <a:p>
            <a:pPr marL="806958" lvl="1" indent="-514350"/>
            <a:endParaRPr lang="en-US" b="1" dirty="0" smtClean="0">
              <a:latin typeface="Garamond" panose="02020404030301010803" pitchFamily="18" charset="0"/>
            </a:endParaRPr>
          </a:p>
          <a:p>
            <a:pPr marL="806958" lvl="1" indent="-514350"/>
            <a:endParaRPr lang="en-US" dirty="0" smtClean="0"/>
          </a:p>
          <a:p>
            <a:endParaRPr lang="en-US" dirty="0"/>
          </a:p>
        </p:txBody>
      </p:sp>
    </p:spTree>
    <p:extLst>
      <p:ext uri="{BB962C8B-B14F-4D97-AF65-F5344CB8AC3E}">
        <p14:creationId xmlns:p14="http://schemas.microsoft.com/office/powerpoint/2010/main" val="3688179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a:xfrm>
            <a:off x="1097280" y="1845734"/>
            <a:ext cx="10512128" cy="4023360"/>
          </a:xfrm>
        </p:spPr>
        <p:txBody>
          <a:bodyPr/>
          <a:lstStyle/>
          <a:p>
            <a:r>
              <a:rPr lang="en-US" dirty="0" smtClean="0">
                <a:latin typeface="Garamond" panose="02020404030301010803" pitchFamily="18" charset="0"/>
              </a:rPr>
              <a:t>“Predictions are hard, especially if they’re about the future.”</a:t>
            </a:r>
          </a:p>
          <a:p>
            <a:endParaRPr lang="en-US" dirty="0" smtClean="0">
              <a:latin typeface="Garamond" panose="02020404030301010803" pitchFamily="18" charset="0"/>
            </a:endParaRPr>
          </a:p>
          <a:p>
            <a:pPr>
              <a:buFont typeface="Arial" panose="020B0604020202020204" pitchFamily="34" charset="0"/>
              <a:buChar char="•"/>
            </a:pPr>
            <a:r>
              <a:rPr lang="en-US" dirty="0" smtClean="0">
                <a:latin typeface="Garamond" panose="02020404030301010803" pitchFamily="18" charset="0"/>
              </a:rPr>
              <a:t>  Reliability of census data</a:t>
            </a:r>
          </a:p>
          <a:p>
            <a:pPr>
              <a:buFont typeface="Arial" panose="020B0604020202020204" pitchFamily="34" charset="0"/>
              <a:buChar char="•"/>
            </a:pPr>
            <a:r>
              <a:rPr lang="en-US" dirty="0" smtClean="0">
                <a:latin typeface="Garamond" panose="02020404030301010803" pitchFamily="18" charset="0"/>
              </a:rPr>
              <a:t>  Limited </a:t>
            </a:r>
            <a:r>
              <a:rPr lang="en-US" dirty="0">
                <a:latin typeface="Garamond" panose="02020404030301010803" pitchFamily="18" charset="0"/>
              </a:rPr>
              <a:t>s</a:t>
            </a:r>
            <a:r>
              <a:rPr lang="en-US" dirty="0" smtClean="0">
                <a:latin typeface="Garamond" panose="02020404030301010803" pitchFamily="18" charset="0"/>
              </a:rPr>
              <a:t>ample size and predictive variables</a:t>
            </a:r>
          </a:p>
          <a:p>
            <a:pPr>
              <a:buFont typeface="Arial" panose="020B0604020202020204" pitchFamily="34" charset="0"/>
              <a:buChar char="•"/>
            </a:pPr>
            <a:r>
              <a:rPr lang="en-US" dirty="0" smtClean="0">
                <a:latin typeface="Garamond" panose="02020404030301010803" pitchFamily="18" charset="0"/>
              </a:rPr>
              <a:t>  Variability between model runs</a:t>
            </a:r>
          </a:p>
          <a:p>
            <a:pPr>
              <a:buFont typeface="Arial" panose="020B0604020202020204" pitchFamily="34" charset="0"/>
              <a:buChar char="•"/>
            </a:pPr>
            <a:r>
              <a:rPr lang="en-US" dirty="0" smtClean="0">
                <a:latin typeface="Garamond" panose="02020404030301010803" pitchFamily="18" charset="0"/>
              </a:rPr>
              <a:t>  Market disruptions (recessions, transit infrastructure, Brownfields redevelopment, Natural disasters)</a:t>
            </a:r>
            <a:endParaRPr lang="en-US" dirty="0">
              <a:latin typeface="Garamond" panose="02020404030301010803" pitchFamily="18" charset="0"/>
            </a:endParaRPr>
          </a:p>
        </p:txBody>
      </p:sp>
      <p:sp>
        <p:nvSpPr>
          <p:cNvPr id="4" name="Slide Number Placeholder 3"/>
          <p:cNvSpPr>
            <a:spLocks noGrp="1"/>
          </p:cNvSpPr>
          <p:nvPr>
            <p:ph type="sldNum" sz="quarter" idx="12"/>
          </p:nvPr>
        </p:nvSpPr>
        <p:spPr/>
        <p:txBody>
          <a:bodyPr/>
          <a:lstStyle/>
          <a:p>
            <a:fld id="{51861E31-63A1-4CDC-8478-27C120CD2A00}" type="slidenum">
              <a:rPr lang="en-US" smtClean="0"/>
              <a:t>26</a:t>
            </a:fld>
            <a:endParaRPr lang="en-US"/>
          </a:p>
        </p:txBody>
      </p:sp>
    </p:spTree>
    <p:extLst>
      <p:ext uri="{BB962C8B-B14F-4D97-AF65-F5344CB8AC3E}">
        <p14:creationId xmlns:p14="http://schemas.microsoft.com/office/powerpoint/2010/main" val="11708673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097280" y="2618987"/>
            <a:ext cx="10058400" cy="4023360"/>
          </a:xfrm>
        </p:spPr>
        <p:txBody>
          <a:bodyPr/>
          <a:lstStyle/>
          <a:p>
            <a:pPr marL="457200" indent="-457200">
              <a:buFont typeface="+mj-lt"/>
              <a:buAutoNum type="arabicPeriod"/>
            </a:pPr>
            <a:r>
              <a:rPr lang="en-US" sz="2400" dirty="0" smtClean="0">
                <a:latin typeface="Garamond" panose="02020404030301010803" pitchFamily="18" charset="0"/>
              </a:rPr>
              <a:t>Other Cities</a:t>
            </a:r>
          </a:p>
          <a:p>
            <a:pPr marL="457200" indent="-457200">
              <a:buFont typeface="+mj-lt"/>
              <a:buAutoNum type="arabicPeriod"/>
            </a:pPr>
            <a:r>
              <a:rPr lang="en-US" sz="2400" dirty="0" smtClean="0">
                <a:latin typeface="Garamond" panose="02020404030301010803" pitchFamily="18" charset="0"/>
              </a:rPr>
              <a:t>Spatially Lagged Predictive Variables</a:t>
            </a:r>
          </a:p>
          <a:p>
            <a:pPr marL="457200" indent="-457200">
              <a:buFont typeface="+mj-lt"/>
              <a:buAutoNum type="arabicPeriod"/>
            </a:pPr>
            <a:r>
              <a:rPr lang="en-US" sz="2400" dirty="0" smtClean="0">
                <a:latin typeface="Garamond" panose="02020404030301010803" pitchFamily="18" charset="0"/>
              </a:rPr>
              <a:t>Untapped Predictive Variables </a:t>
            </a:r>
          </a:p>
          <a:p>
            <a:pPr marL="749808" lvl="1" indent="-457200">
              <a:buFont typeface="Arial" panose="020B0604020202020204" pitchFamily="34" charset="0"/>
              <a:buChar char="•"/>
            </a:pPr>
            <a:r>
              <a:rPr lang="en-US" sz="2000" dirty="0" smtClean="0">
                <a:latin typeface="Garamond" panose="02020404030301010803" pitchFamily="18" charset="0"/>
              </a:rPr>
              <a:t>Business Locations (Whole Foods vs. Payday loans)</a:t>
            </a:r>
          </a:p>
          <a:p>
            <a:pPr marL="749808" lvl="1" indent="-457200">
              <a:buFont typeface="Arial" panose="020B0604020202020204" pitchFamily="34" charset="0"/>
              <a:buChar char="•"/>
            </a:pPr>
            <a:r>
              <a:rPr lang="en-US" sz="2000" dirty="0" smtClean="0">
                <a:latin typeface="Garamond" panose="02020404030301010803" pitchFamily="18" charset="0"/>
              </a:rPr>
              <a:t>Tax Assessor Data (building quality, bedrooms, bathrooms)</a:t>
            </a:r>
          </a:p>
          <a:p>
            <a:pPr marL="749808" lvl="1" indent="-457200">
              <a:buFont typeface="Arial" panose="020B0604020202020204" pitchFamily="34" charset="0"/>
              <a:buChar char="•"/>
            </a:pPr>
            <a:r>
              <a:rPr lang="en-US" sz="2000" dirty="0" smtClean="0">
                <a:latin typeface="Garamond" panose="02020404030301010803" pitchFamily="18" charset="0"/>
              </a:rPr>
              <a:t>Code Complaints/Violations</a:t>
            </a:r>
          </a:p>
          <a:p>
            <a:pPr marL="749808" lvl="1" indent="-457200">
              <a:buFont typeface="Arial" panose="020B0604020202020204" pitchFamily="34" charset="0"/>
              <a:buChar char="•"/>
            </a:pPr>
            <a:endParaRPr lang="en-US" dirty="0"/>
          </a:p>
          <a:p>
            <a:pPr marL="292608" lvl="1" indent="0">
              <a:buNone/>
            </a:pPr>
            <a:endParaRPr lang="en-US" dirty="0" smtClean="0"/>
          </a:p>
          <a:p>
            <a:pPr marL="749808" lvl="1" indent="-457200">
              <a:buFont typeface="+mj-lt"/>
              <a:buAutoNum type="arabicPeriod"/>
            </a:pPr>
            <a:endParaRPr lang="en-US" dirty="0"/>
          </a:p>
          <a:p>
            <a:pPr marL="457200" indent="-457200">
              <a:buFont typeface="+mj-lt"/>
              <a:buAutoNum type="arabicPeriod"/>
            </a:pPr>
            <a:endParaRPr lang="en-US" dirty="0" smtClean="0"/>
          </a:p>
          <a:p>
            <a:pPr marL="749808" lvl="1" indent="-457200">
              <a:buFont typeface="+mj-lt"/>
              <a:buAutoNum type="arabicPeriod"/>
            </a:pPr>
            <a:endParaRPr lang="en-US" dirty="0" smtClean="0"/>
          </a:p>
          <a:p>
            <a:pPr marL="749808" lvl="1" indent="-457200">
              <a:buFont typeface="+mj-lt"/>
              <a:buAutoNum type="arabicPeriod"/>
            </a:pPr>
            <a:endParaRPr lang="en-US" dirty="0" smtClean="0"/>
          </a:p>
          <a:p>
            <a:pPr marL="749808" lvl="1"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51861E31-63A1-4CDC-8478-27C120CD2A00}" type="slidenum">
              <a:rPr lang="en-US" smtClean="0"/>
              <a:t>27</a:t>
            </a:fld>
            <a:endParaRPr lang="en-US"/>
          </a:p>
        </p:txBody>
      </p:sp>
    </p:spTree>
    <p:extLst>
      <p:ext uri="{BB962C8B-B14F-4D97-AF65-F5344CB8AC3E}">
        <p14:creationId xmlns:p14="http://schemas.microsoft.com/office/powerpoint/2010/main" val="39934245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sz="2400" dirty="0" smtClean="0"/>
              <a:t>A sincere thank you to…</a:t>
            </a:r>
          </a:p>
          <a:p>
            <a:pPr marL="0" indent="0">
              <a:buNone/>
            </a:pPr>
            <a:r>
              <a:rPr lang="en-US" sz="2400" b="1" dirty="0" smtClean="0"/>
              <a:t>Committee Members: </a:t>
            </a:r>
            <a:r>
              <a:rPr lang="en-US" sz="2400" dirty="0" smtClean="0"/>
              <a:t>Dr. Jonathan Gilligan, Dr. Janey Camp, Dr. Larisa DeSantis </a:t>
            </a:r>
          </a:p>
          <a:p>
            <a:pPr marL="0" indent="0">
              <a:buNone/>
            </a:pPr>
            <a:r>
              <a:rPr lang="en-US" sz="2400" b="1" dirty="0" smtClean="0"/>
              <a:t>Funding: </a:t>
            </a:r>
            <a:r>
              <a:rPr lang="en-US" sz="2400" dirty="0" smtClean="0"/>
              <a:t>Vanderbilt Initiative for Smart-City Operations Research (VISOR)</a:t>
            </a:r>
          </a:p>
          <a:p>
            <a:pPr marL="0" indent="0">
              <a:buNone/>
            </a:pPr>
            <a:r>
              <a:rPr lang="en-US" sz="2400" b="1" dirty="0" smtClean="0"/>
              <a:t>Support: </a:t>
            </a:r>
            <a:r>
              <a:rPr lang="en-US" sz="2400" dirty="0" smtClean="0"/>
              <a:t>EES graduate students and staff</a:t>
            </a:r>
            <a:endParaRPr lang="en-US" sz="2400" b="1" dirty="0" smtClean="0"/>
          </a:p>
          <a:p>
            <a:endParaRPr lang="en-US" dirty="0"/>
          </a:p>
        </p:txBody>
      </p:sp>
      <p:sp>
        <p:nvSpPr>
          <p:cNvPr id="4" name="Slide Number Placeholder 3"/>
          <p:cNvSpPr>
            <a:spLocks noGrp="1"/>
          </p:cNvSpPr>
          <p:nvPr>
            <p:ph type="sldNum" sz="quarter" idx="12"/>
          </p:nvPr>
        </p:nvSpPr>
        <p:spPr/>
        <p:txBody>
          <a:bodyPr/>
          <a:lstStyle/>
          <a:p>
            <a:fld id="{51861E31-63A1-4CDC-8478-27C120CD2A00}" type="slidenum">
              <a:rPr lang="en-US" smtClean="0"/>
              <a:t>28</a:t>
            </a:fld>
            <a:endParaRPr lang="en-US"/>
          </a:p>
        </p:txBody>
      </p:sp>
      <p:pic>
        <p:nvPicPr>
          <p:cNvPr id="5" name="Picture 4"/>
          <p:cNvPicPr>
            <a:picLocks noChangeAspect="1"/>
          </p:cNvPicPr>
          <p:nvPr/>
        </p:nvPicPr>
        <p:blipFill rotWithShape="1">
          <a:blip r:embed="rId2"/>
          <a:srcRect l="18663" t="38261" r="15261" b="12127"/>
          <a:stretch/>
        </p:blipFill>
        <p:spPr>
          <a:xfrm>
            <a:off x="5240098" y="4603863"/>
            <a:ext cx="4345988" cy="746448"/>
          </a:xfrm>
          <a:prstGeom prst="rect">
            <a:avLst/>
          </a:prstGeom>
        </p:spPr>
      </p:pic>
    </p:spTree>
    <p:extLst>
      <p:ext uri="{BB962C8B-B14F-4D97-AF65-F5344CB8AC3E}">
        <p14:creationId xmlns:p14="http://schemas.microsoft.com/office/powerpoint/2010/main" val="673458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155150" y="2782669"/>
            <a:ext cx="1376450" cy="646331"/>
          </a:xfrm>
          <a:prstGeom prst="rect">
            <a:avLst/>
          </a:prstGeom>
          <a:noFill/>
          <a:ln>
            <a:solidFill>
              <a:schemeClr val="tx1"/>
            </a:solidFill>
          </a:ln>
        </p:spPr>
        <p:txBody>
          <a:bodyPr wrap="square" rtlCol="0">
            <a:spAutoFit/>
          </a:bodyPr>
          <a:lstStyle/>
          <a:p>
            <a:pPr algn="ctr"/>
            <a:r>
              <a:rPr lang="en-US" i="1" dirty="0" smtClean="0"/>
              <a:t>South Street</a:t>
            </a:r>
          </a:p>
          <a:p>
            <a:pPr algn="ctr"/>
            <a:r>
              <a:rPr lang="en-US" b="1" dirty="0" smtClean="0"/>
              <a:t>Nations</a:t>
            </a:r>
          </a:p>
        </p:txBody>
      </p:sp>
      <p:pic>
        <p:nvPicPr>
          <p:cNvPr id="2" name="Picture 1"/>
          <p:cNvPicPr>
            <a:picLocks noChangeAspect="1"/>
          </p:cNvPicPr>
          <p:nvPr/>
        </p:nvPicPr>
        <p:blipFill>
          <a:blip r:embed="rId2"/>
          <a:stretch>
            <a:fillRect/>
          </a:stretch>
        </p:blipFill>
        <p:spPr>
          <a:xfrm>
            <a:off x="3088224" y="3249691"/>
            <a:ext cx="6395445" cy="2938786"/>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a:stretch>
            <a:fillRect/>
          </a:stretch>
        </p:blipFill>
        <p:spPr>
          <a:xfrm>
            <a:off x="3088225" y="108711"/>
            <a:ext cx="6395444" cy="2939289"/>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837551" y="4580584"/>
            <a:ext cx="1204666" cy="276999"/>
          </a:xfrm>
          <a:prstGeom prst="rect">
            <a:avLst/>
          </a:prstGeom>
          <a:noFill/>
        </p:spPr>
        <p:txBody>
          <a:bodyPr wrap="square" rtlCol="0">
            <a:spAutoFit/>
          </a:bodyPr>
          <a:lstStyle/>
          <a:p>
            <a:r>
              <a:rPr lang="en-US" sz="1200" dirty="0" smtClean="0"/>
              <a:t>November 2018</a:t>
            </a:r>
            <a:endParaRPr lang="en-US" sz="1200" dirty="0"/>
          </a:p>
        </p:txBody>
      </p:sp>
      <p:sp>
        <p:nvSpPr>
          <p:cNvPr id="8" name="TextBox 7"/>
          <p:cNvSpPr txBox="1"/>
          <p:nvPr/>
        </p:nvSpPr>
        <p:spPr>
          <a:xfrm>
            <a:off x="2019623" y="1439855"/>
            <a:ext cx="840522" cy="276999"/>
          </a:xfrm>
          <a:prstGeom prst="rect">
            <a:avLst/>
          </a:prstGeom>
          <a:noFill/>
        </p:spPr>
        <p:txBody>
          <a:bodyPr wrap="square" rtlCol="0">
            <a:spAutoFit/>
          </a:bodyPr>
          <a:lstStyle/>
          <a:p>
            <a:r>
              <a:rPr lang="en-US" sz="1200" dirty="0" smtClean="0"/>
              <a:t>June 2016</a:t>
            </a:r>
            <a:endParaRPr lang="en-US" sz="1200" dirty="0"/>
          </a:p>
        </p:txBody>
      </p:sp>
      <p:sp>
        <p:nvSpPr>
          <p:cNvPr id="4" name="Slide Number Placeholder 3"/>
          <p:cNvSpPr>
            <a:spLocks noGrp="1"/>
          </p:cNvSpPr>
          <p:nvPr>
            <p:ph type="sldNum" sz="quarter" idx="12"/>
          </p:nvPr>
        </p:nvSpPr>
        <p:spPr/>
        <p:txBody>
          <a:bodyPr/>
          <a:lstStyle/>
          <a:p>
            <a:fld id="{51861E31-63A1-4CDC-8478-27C120CD2A00}" type="slidenum">
              <a:rPr lang="en-US" smtClean="0"/>
              <a:t>3</a:t>
            </a:fld>
            <a:endParaRPr lang="en-US"/>
          </a:p>
        </p:txBody>
      </p:sp>
    </p:spTree>
    <p:extLst>
      <p:ext uri="{BB962C8B-B14F-4D97-AF65-F5344CB8AC3E}">
        <p14:creationId xmlns:p14="http://schemas.microsoft.com/office/powerpoint/2010/main" val="3730621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48628" y="97854"/>
            <a:ext cx="6376347" cy="2966680"/>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9924288" y="2887394"/>
            <a:ext cx="1849938" cy="646331"/>
          </a:xfrm>
          <a:prstGeom prst="rect">
            <a:avLst/>
          </a:prstGeom>
          <a:noFill/>
          <a:ln>
            <a:solidFill>
              <a:schemeClr val="tx1"/>
            </a:solidFill>
          </a:ln>
        </p:spPr>
        <p:txBody>
          <a:bodyPr wrap="square" rtlCol="0">
            <a:spAutoFit/>
          </a:bodyPr>
          <a:lstStyle/>
          <a:p>
            <a:pPr algn="ctr"/>
            <a:r>
              <a:rPr lang="en-US" i="1" dirty="0" smtClean="0"/>
              <a:t>Pennsylvania Ave</a:t>
            </a:r>
          </a:p>
          <a:p>
            <a:pPr algn="ctr"/>
            <a:r>
              <a:rPr lang="en-US" b="1" dirty="0" smtClean="0"/>
              <a:t>Nations</a:t>
            </a:r>
          </a:p>
        </p:txBody>
      </p:sp>
      <p:pic>
        <p:nvPicPr>
          <p:cNvPr id="6" name="Picture 5"/>
          <p:cNvPicPr>
            <a:picLocks noChangeAspect="1"/>
          </p:cNvPicPr>
          <p:nvPr/>
        </p:nvPicPr>
        <p:blipFill>
          <a:blip r:embed="rId4"/>
          <a:stretch>
            <a:fillRect/>
          </a:stretch>
        </p:blipFill>
        <p:spPr>
          <a:xfrm>
            <a:off x="2948628" y="3200400"/>
            <a:ext cx="6418773" cy="3034753"/>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760341" y="1475067"/>
            <a:ext cx="968589" cy="276999"/>
          </a:xfrm>
          <a:prstGeom prst="rect">
            <a:avLst/>
          </a:prstGeom>
          <a:noFill/>
        </p:spPr>
        <p:txBody>
          <a:bodyPr wrap="square" rtlCol="0">
            <a:spAutoFit/>
          </a:bodyPr>
          <a:lstStyle/>
          <a:p>
            <a:r>
              <a:rPr lang="en-US" sz="1200" dirty="0" smtClean="0"/>
              <a:t>August 2011</a:t>
            </a:r>
            <a:endParaRPr lang="en-US" sz="1200" dirty="0"/>
          </a:p>
        </p:txBody>
      </p:sp>
      <p:sp>
        <p:nvSpPr>
          <p:cNvPr id="8" name="TextBox 7"/>
          <p:cNvSpPr txBox="1"/>
          <p:nvPr/>
        </p:nvSpPr>
        <p:spPr>
          <a:xfrm>
            <a:off x="1921743" y="4592320"/>
            <a:ext cx="807187" cy="553998"/>
          </a:xfrm>
          <a:prstGeom prst="rect">
            <a:avLst/>
          </a:prstGeom>
          <a:noFill/>
        </p:spPr>
        <p:txBody>
          <a:bodyPr wrap="square" rtlCol="0">
            <a:spAutoFit/>
          </a:bodyPr>
          <a:lstStyle/>
          <a:p>
            <a:r>
              <a:rPr lang="en-US" sz="1200" dirty="0" smtClean="0"/>
              <a:t>May 2016</a:t>
            </a:r>
          </a:p>
          <a:p>
            <a:endParaRPr lang="en-US" dirty="0"/>
          </a:p>
        </p:txBody>
      </p:sp>
      <p:sp>
        <p:nvSpPr>
          <p:cNvPr id="2" name="Slide Number Placeholder 1"/>
          <p:cNvSpPr>
            <a:spLocks noGrp="1"/>
          </p:cNvSpPr>
          <p:nvPr>
            <p:ph type="sldNum" sz="quarter" idx="12"/>
          </p:nvPr>
        </p:nvSpPr>
        <p:spPr/>
        <p:txBody>
          <a:bodyPr/>
          <a:lstStyle/>
          <a:p>
            <a:fld id="{51861E31-63A1-4CDC-8478-27C120CD2A00}" type="slidenum">
              <a:rPr lang="en-US" smtClean="0"/>
              <a:t>4</a:t>
            </a:fld>
            <a:endParaRPr lang="en-US"/>
          </a:p>
        </p:txBody>
      </p:sp>
    </p:spTree>
    <p:extLst>
      <p:ext uri="{BB962C8B-B14F-4D97-AF65-F5344CB8AC3E}">
        <p14:creationId xmlns:p14="http://schemas.microsoft.com/office/powerpoint/2010/main" val="21974458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a:srcRect l="3178"/>
          <a:stretch/>
        </p:blipFill>
        <p:spPr>
          <a:xfrm>
            <a:off x="3143826" y="3118167"/>
            <a:ext cx="5783593" cy="3125545"/>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3143826" y="102866"/>
            <a:ext cx="5733474" cy="2891008"/>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p:spPr>
      </p:pic>
      <p:sp>
        <p:nvSpPr>
          <p:cNvPr id="6" name="Title 1"/>
          <p:cNvSpPr txBox="1">
            <a:spLocks/>
          </p:cNvSpPr>
          <p:nvPr/>
        </p:nvSpPr>
        <p:spPr>
          <a:xfrm>
            <a:off x="2288239" y="1380586"/>
            <a:ext cx="838828" cy="4408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smtClean="0">
                <a:latin typeface="+mn-lt"/>
              </a:rPr>
              <a:t/>
            </a:r>
            <a:br>
              <a:rPr lang="en-US" sz="1200" dirty="0" smtClean="0">
                <a:latin typeface="+mn-lt"/>
              </a:rPr>
            </a:br>
            <a:r>
              <a:rPr lang="en-US" sz="1200" dirty="0" smtClean="0">
                <a:latin typeface="+mn-lt"/>
              </a:rPr>
              <a:t>April 2009</a:t>
            </a:r>
            <a:endParaRPr lang="en-US" sz="1200" dirty="0">
              <a:latin typeface="+mn-lt"/>
            </a:endParaRPr>
          </a:p>
        </p:txBody>
      </p:sp>
      <p:sp>
        <p:nvSpPr>
          <p:cNvPr id="7" name="Title 1"/>
          <p:cNvSpPr txBox="1">
            <a:spLocks/>
          </p:cNvSpPr>
          <p:nvPr/>
        </p:nvSpPr>
        <p:spPr>
          <a:xfrm>
            <a:off x="2186639" y="4438715"/>
            <a:ext cx="855587" cy="529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smtClean="0">
                <a:latin typeface="+mn-lt"/>
              </a:rPr>
              <a:t>June 2016</a:t>
            </a:r>
            <a:endParaRPr lang="en-US" sz="1200" dirty="0">
              <a:latin typeface="+mn-lt"/>
            </a:endParaRPr>
          </a:p>
        </p:txBody>
      </p:sp>
      <p:sp>
        <p:nvSpPr>
          <p:cNvPr id="8" name="TextBox 7"/>
          <p:cNvSpPr txBox="1"/>
          <p:nvPr/>
        </p:nvSpPr>
        <p:spPr>
          <a:xfrm>
            <a:off x="9830030" y="2747377"/>
            <a:ext cx="1478050" cy="646331"/>
          </a:xfrm>
          <a:prstGeom prst="rect">
            <a:avLst/>
          </a:prstGeom>
          <a:noFill/>
          <a:ln>
            <a:solidFill>
              <a:schemeClr val="tx1"/>
            </a:solidFill>
          </a:ln>
        </p:spPr>
        <p:txBody>
          <a:bodyPr wrap="square" rtlCol="0">
            <a:spAutoFit/>
          </a:bodyPr>
          <a:lstStyle/>
          <a:p>
            <a:pPr algn="ctr"/>
            <a:r>
              <a:rPr lang="en-US" i="1" dirty="0" smtClean="0"/>
              <a:t>Archer Street</a:t>
            </a:r>
          </a:p>
          <a:p>
            <a:pPr algn="ctr"/>
            <a:r>
              <a:rPr lang="en-US" b="1" dirty="0" smtClean="0"/>
              <a:t>Edgehill</a:t>
            </a:r>
          </a:p>
        </p:txBody>
      </p:sp>
      <p:sp>
        <p:nvSpPr>
          <p:cNvPr id="2" name="Slide Number Placeholder 1"/>
          <p:cNvSpPr>
            <a:spLocks noGrp="1"/>
          </p:cNvSpPr>
          <p:nvPr>
            <p:ph type="sldNum" sz="quarter" idx="12"/>
          </p:nvPr>
        </p:nvSpPr>
        <p:spPr/>
        <p:txBody>
          <a:bodyPr/>
          <a:lstStyle/>
          <a:p>
            <a:fld id="{51861E31-63A1-4CDC-8478-27C120CD2A00}" type="slidenum">
              <a:rPr lang="en-US" smtClean="0"/>
              <a:t>5</a:t>
            </a:fld>
            <a:endParaRPr lang="en-US"/>
          </a:p>
        </p:txBody>
      </p:sp>
    </p:spTree>
    <p:extLst>
      <p:ext uri="{BB962C8B-B14F-4D97-AF65-F5344CB8AC3E}">
        <p14:creationId xmlns:p14="http://schemas.microsoft.com/office/powerpoint/2010/main" val="7264910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1861E31-63A1-4CDC-8478-27C120CD2A00}" type="slidenum">
              <a:rPr lang="en-US" smtClean="0"/>
              <a:t>6</a:t>
            </a:fld>
            <a:endParaRPr lang="en-US"/>
          </a:p>
        </p:txBody>
      </p:sp>
      <p:pic>
        <p:nvPicPr>
          <p:cNvPr id="3" name="Picture 2"/>
          <p:cNvPicPr>
            <a:picLocks noChangeAspect="1"/>
          </p:cNvPicPr>
          <p:nvPr/>
        </p:nvPicPr>
        <p:blipFill>
          <a:blip r:embed="rId2"/>
          <a:stretch>
            <a:fillRect/>
          </a:stretch>
        </p:blipFill>
        <p:spPr>
          <a:xfrm>
            <a:off x="2809566" y="226463"/>
            <a:ext cx="6572868" cy="2882497"/>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a:srcRect t="9139"/>
          <a:stretch/>
        </p:blipFill>
        <p:spPr>
          <a:xfrm>
            <a:off x="2809566" y="3383280"/>
            <a:ext cx="6572867" cy="2847973"/>
          </a:xfrm>
          <a:prstGeom prst="rect">
            <a:avLst/>
          </a:prstGeom>
          <a:ln w="25400" cap="sq">
            <a:solidFill>
              <a:srgbClr val="000000"/>
            </a:solidFill>
            <a:prstDash val="solid"/>
            <a:miter lim="800000"/>
          </a:ln>
          <a:effectLst>
            <a:outerShdw blurRad="50800" dist="38100" dir="2700000" algn="tl" rotWithShape="0">
              <a:srgbClr val="000000">
                <a:alpha val="43000"/>
              </a:srgbClr>
            </a:outerShdw>
          </a:effectLst>
        </p:spPr>
      </p:pic>
      <p:sp>
        <p:nvSpPr>
          <p:cNvPr id="5" name="Title 1"/>
          <p:cNvSpPr txBox="1">
            <a:spLocks/>
          </p:cNvSpPr>
          <p:nvPr/>
        </p:nvSpPr>
        <p:spPr>
          <a:xfrm>
            <a:off x="1680211" y="4542663"/>
            <a:ext cx="939106" cy="529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smtClean="0">
                <a:latin typeface="+mn-lt"/>
              </a:rPr>
              <a:t>March 2017</a:t>
            </a:r>
            <a:endParaRPr lang="en-US" sz="1200" dirty="0">
              <a:latin typeface="+mn-lt"/>
            </a:endParaRPr>
          </a:p>
        </p:txBody>
      </p:sp>
      <p:sp>
        <p:nvSpPr>
          <p:cNvPr id="6" name="Title 1"/>
          <p:cNvSpPr txBox="1">
            <a:spLocks/>
          </p:cNvSpPr>
          <p:nvPr/>
        </p:nvSpPr>
        <p:spPr>
          <a:xfrm>
            <a:off x="1786891" y="1403108"/>
            <a:ext cx="939106" cy="5292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smtClean="0">
                <a:latin typeface="+mn-lt"/>
              </a:rPr>
              <a:t>June 2016</a:t>
            </a:r>
            <a:endParaRPr lang="en-US" sz="1200" dirty="0">
              <a:latin typeface="+mn-lt"/>
            </a:endParaRPr>
          </a:p>
        </p:txBody>
      </p:sp>
      <p:sp>
        <p:nvSpPr>
          <p:cNvPr id="7" name="TextBox 6"/>
          <p:cNvSpPr txBox="1"/>
          <p:nvPr/>
        </p:nvSpPr>
        <p:spPr>
          <a:xfrm>
            <a:off x="10058630" y="2785794"/>
            <a:ext cx="1531390" cy="646331"/>
          </a:xfrm>
          <a:prstGeom prst="rect">
            <a:avLst/>
          </a:prstGeom>
          <a:noFill/>
          <a:ln>
            <a:solidFill>
              <a:schemeClr val="tx1"/>
            </a:solidFill>
          </a:ln>
        </p:spPr>
        <p:txBody>
          <a:bodyPr wrap="square" rtlCol="0">
            <a:spAutoFit/>
          </a:bodyPr>
          <a:lstStyle/>
          <a:p>
            <a:pPr algn="ctr"/>
            <a:r>
              <a:rPr lang="en-US" i="1" dirty="0" smtClean="0"/>
              <a:t>Glenview Dr.</a:t>
            </a:r>
          </a:p>
          <a:p>
            <a:pPr algn="ctr"/>
            <a:r>
              <a:rPr lang="en-US" b="1" dirty="0" smtClean="0"/>
              <a:t>East Nashville</a:t>
            </a:r>
          </a:p>
        </p:txBody>
      </p:sp>
    </p:spTree>
    <p:extLst>
      <p:ext uri="{BB962C8B-B14F-4D97-AF65-F5344CB8AC3E}">
        <p14:creationId xmlns:p14="http://schemas.microsoft.com/office/powerpoint/2010/main" val="3343316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ramond" panose="02020404030301010803" pitchFamily="18" charset="0"/>
              </a:rPr>
              <a:t>Goals</a:t>
            </a:r>
            <a:endParaRPr lang="en-US" dirty="0">
              <a:latin typeface="Garamond" panose="02020404030301010803" pitchFamily="18" charset="0"/>
            </a:endParaRPr>
          </a:p>
        </p:txBody>
      </p:sp>
      <p:sp>
        <p:nvSpPr>
          <p:cNvPr id="3" name="Content Placeholder 2"/>
          <p:cNvSpPr>
            <a:spLocks noGrp="1"/>
          </p:cNvSpPr>
          <p:nvPr>
            <p:ph idx="1"/>
          </p:nvPr>
        </p:nvSpPr>
        <p:spPr>
          <a:xfrm>
            <a:off x="1097280" y="2374054"/>
            <a:ext cx="10058400" cy="1855046"/>
          </a:xfrm>
        </p:spPr>
        <p:txBody>
          <a:bodyPr/>
          <a:lstStyle/>
          <a:p>
            <a:pPr marL="514350" indent="-514350">
              <a:buFont typeface="+mj-lt"/>
              <a:buAutoNum type="arabicPeriod"/>
            </a:pPr>
            <a:r>
              <a:rPr lang="en-US" dirty="0">
                <a:latin typeface="Garamond" panose="02020404030301010803" pitchFamily="18" charset="0"/>
              </a:rPr>
              <a:t>Develop </a:t>
            </a:r>
            <a:r>
              <a:rPr lang="en-US" dirty="0" smtClean="0">
                <a:latin typeface="Garamond" panose="02020404030301010803" pitchFamily="18" charset="0"/>
              </a:rPr>
              <a:t>a reliable </a:t>
            </a:r>
            <a:r>
              <a:rPr lang="en-US" dirty="0">
                <a:latin typeface="Garamond" panose="02020404030301010803" pitchFamily="18" charset="0"/>
              </a:rPr>
              <a:t>method to quantitatively distinguish gentrification from other types of neighborhood </a:t>
            </a:r>
            <a:r>
              <a:rPr lang="en-US" dirty="0" smtClean="0">
                <a:latin typeface="Garamond" panose="02020404030301010803" pitchFamily="18" charset="0"/>
              </a:rPr>
              <a:t>change.</a:t>
            </a:r>
          </a:p>
          <a:p>
            <a:pPr marL="514350" indent="-514350">
              <a:buFont typeface="+mj-lt"/>
              <a:buAutoNum type="arabicPeriod"/>
            </a:pPr>
            <a:endParaRPr lang="en-US" dirty="0" smtClean="0">
              <a:latin typeface="Garamond" panose="02020404030301010803" pitchFamily="18" charset="0"/>
            </a:endParaRPr>
          </a:p>
          <a:p>
            <a:pPr marL="514350" indent="-514350">
              <a:buFont typeface="+mj-lt"/>
              <a:buAutoNum type="arabicPeriod"/>
            </a:pPr>
            <a:r>
              <a:rPr lang="en-US" dirty="0" smtClean="0">
                <a:latin typeface="Garamond" panose="02020404030301010803" pitchFamily="18" charset="0"/>
              </a:rPr>
              <a:t>Build a predictive model to identify at-risk areas of future gentrification in Nashville, TN.</a:t>
            </a:r>
          </a:p>
          <a:p>
            <a:pPr marL="514350" indent="-514350">
              <a:buFont typeface="+mj-lt"/>
              <a:buAutoNum type="arabicPeriod"/>
            </a:pPr>
            <a:endParaRPr lang="en-US" dirty="0"/>
          </a:p>
          <a:p>
            <a:endParaRPr lang="en-US" dirty="0"/>
          </a:p>
        </p:txBody>
      </p:sp>
      <p:sp>
        <p:nvSpPr>
          <p:cNvPr id="4" name="Slide Number Placeholder 3"/>
          <p:cNvSpPr>
            <a:spLocks noGrp="1"/>
          </p:cNvSpPr>
          <p:nvPr>
            <p:ph type="sldNum" sz="quarter" idx="12"/>
          </p:nvPr>
        </p:nvSpPr>
        <p:spPr/>
        <p:txBody>
          <a:bodyPr/>
          <a:lstStyle/>
          <a:p>
            <a:fld id="{51861E31-63A1-4CDC-8478-27C120CD2A00}" type="slidenum">
              <a:rPr lang="en-US" smtClean="0"/>
              <a:t>7</a:t>
            </a:fld>
            <a:endParaRPr lang="en-US"/>
          </a:p>
        </p:txBody>
      </p:sp>
    </p:spTree>
    <p:extLst>
      <p:ext uri="{BB962C8B-B14F-4D97-AF65-F5344CB8AC3E}">
        <p14:creationId xmlns:p14="http://schemas.microsoft.com/office/powerpoint/2010/main" val="32591218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4294967295"/>
          </p:nvPr>
        </p:nvSpPr>
        <p:spPr>
          <a:xfrm>
            <a:off x="1128712" y="1351611"/>
            <a:ext cx="3514408" cy="736600"/>
          </a:xfrm>
        </p:spPr>
        <p:txBody>
          <a:bodyPr>
            <a:normAutofit/>
          </a:bodyPr>
          <a:lstStyle/>
          <a:p>
            <a:r>
              <a:rPr lang="en-US" sz="2800" u="sng" dirty="0" smtClean="0">
                <a:latin typeface="Garamond" panose="02020404030301010803" pitchFamily="18" charset="0"/>
              </a:rPr>
              <a:t>GENTRIFICATION</a:t>
            </a:r>
            <a:endParaRPr lang="en-US" sz="2800" u="sng" dirty="0">
              <a:latin typeface="Garamond" panose="02020404030301010803" pitchFamily="18" charset="0"/>
            </a:endParaRPr>
          </a:p>
        </p:txBody>
      </p:sp>
      <p:sp>
        <p:nvSpPr>
          <p:cNvPr id="10" name="Text Placeholder 9"/>
          <p:cNvSpPr>
            <a:spLocks noGrp="1"/>
          </p:cNvSpPr>
          <p:nvPr>
            <p:ph type="body" sz="quarter" idx="4294967295"/>
          </p:nvPr>
        </p:nvSpPr>
        <p:spPr>
          <a:xfrm>
            <a:off x="6665595" y="1351611"/>
            <a:ext cx="4937125" cy="736600"/>
          </a:xfrm>
        </p:spPr>
        <p:txBody>
          <a:bodyPr>
            <a:normAutofit/>
          </a:bodyPr>
          <a:lstStyle/>
          <a:p>
            <a:r>
              <a:rPr lang="en-US" sz="2800" u="sng" dirty="0" smtClean="0">
                <a:latin typeface="Garamond" panose="02020404030301010803" pitchFamily="18" charset="0"/>
              </a:rPr>
              <a:t>EQUITABLE DEVELOPMENT</a:t>
            </a:r>
            <a:endParaRPr lang="en-US" sz="2800" u="sng" dirty="0">
              <a:latin typeface="Garamond" panose="02020404030301010803" pitchFamily="18" charset="0"/>
            </a:endParaRPr>
          </a:p>
        </p:txBody>
      </p:sp>
      <p:sp>
        <p:nvSpPr>
          <p:cNvPr id="5" name="Content Placeholder 4"/>
          <p:cNvSpPr>
            <a:spLocks noGrp="1"/>
          </p:cNvSpPr>
          <p:nvPr>
            <p:ph sz="half" idx="4294967295"/>
          </p:nvPr>
        </p:nvSpPr>
        <p:spPr>
          <a:xfrm>
            <a:off x="619760" y="2582863"/>
            <a:ext cx="4938713" cy="4022725"/>
          </a:xfrm>
        </p:spPr>
        <p:txBody>
          <a:bodyPr/>
          <a:lstStyle/>
          <a:p>
            <a:r>
              <a:rPr lang="en-US" dirty="0">
                <a:latin typeface="Garamond" panose="02020404030301010803" pitchFamily="18" charset="0"/>
              </a:rPr>
              <a:t>The </a:t>
            </a:r>
            <a:r>
              <a:rPr lang="en-US" dirty="0" smtClean="0">
                <a:latin typeface="Garamond" panose="02020404030301010803" pitchFamily="18" charset="0"/>
              </a:rPr>
              <a:t>redevelopment </a:t>
            </a:r>
            <a:r>
              <a:rPr lang="en-US" dirty="0">
                <a:latin typeface="Garamond" panose="02020404030301010803" pitchFamily="18" charset="0"/>
              </a:rPr>
              <a:t>of a working-class </a:t>
            </a:r>
            <a:r>
              <a:rPr lang="en-US" dirty="0" smtClean="0">
                <a:latin typeface="Garamond" panose="02020404030301010803" pitchFamily="18" charset="0"/>
              </a:rPr>
              <a:t>neighborhood </a:t>
            </a:r>
            <a:r>
              <a:rPr lang="en-US" dirty="0">
                <a:latin typeface="Garamond" panose="02020404030301010803" pitchFamily="18" charset="0"/>
              </a:rPr>
              <a:t>that results in the </a:t>
            </a:r>
            <a:r>
              <a:rPr lang="en-US" dirty="0">
                <a:solidFill>
                  <a:srgbClr val="FF0000"/>
                </a:solidFill>
                <a:latin typeface="Garamond" panose="02020404030301010803" pitchFamily="18" charset="0"/>
              </a:rPr>
              <a:t>displacement of low-income populations.</a:t>
            </a:r>
          </a:p>
        </p:txBody>
      </p:sp>
      <p:sp>
        <p:nvSpPr>
          <p:cNvPr id="6" name="Content Placeholder 5"/>
          <p:cNvSpPr>
            <a:spLocks noGrp="1"/>
          </p:cNvSpPr>
          <p:nvPr>
            <p:ph sz="half" idx="4294967295"/>
          </p:nvPr>
        </p:nvSpPr>
        <p:spPr>
          <a:xfrm>
            <a:off x="6920866" y="2600326"/>
            <a:ext cx="4937125" cy="4022725"/>
          </a:xfrm>
        </p:spPr>
        <p:txBody>
          <a:bodyPr/>
          <a:lstStyle/>
          <a:p>
            <a:r>
              <a:rPr lang="en-US" dirty="0">
                <a:latin typeface="Garamond" panose="02020404030301010803" pitchFamily="18" charset="0"/>
              </a:rPr>
              <a:t>The redevelopment of urban neighborhoods that improves the quality of life for residents of all incomes by maintaining and building affordable housing. </a:t>
            </a:r>
          </a:p>
        </p:txBody>
      </p:sp>
      <p:sp>
        <p:nvSpPr>
          <p:cNvPr id="8" name="Title 3"/>
          <p:cNvSpPr txBox="1">
            <a:spLocks/>
          </p:cNvSpPr>
          <p:nvPr/>
        </p:nvSpPr>
        <p:spPr>
          <a:xfrm>
            <a:off x="6337818" y="394348"/>
            <a:ext cx="48503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Slide Number Placeholder 1"/>
          <p:cNvSpPr>
            <a:spLocks noGrp="1"/>
          </p:cNvSpPr>
          <p:nvPr>
            <p:ph type="sldNum" sz="quarter" idx="12"/>
          </p:nvPr>
        </p:nvSpPr>
        <p:spPr/>
        <p:txBody>
          <a:bodyPr/>
          <a:lstStyle/>
          <a:p>
            <a:fld id="{51861E31-63A1-4CDC-8478-27C120CD2A00}" type="slidenum">
              <a:rPr lang="en-US" smtClean="0"/>
              <a:t>8</a:t>
            </a:fld>
            <a:endParaRPr lang="en-US"/>
          </a:p>
        </p:txBody>
      </p:sp>
    </p:spTree>
    <p:extLst>
      <p:ext uri="{BB962C8B-B14F-4D97-AF65-F5344CB8AC3E}">
        <p14:creationId xmlns:p14="http://schemas.microsoft.com/office/powerpoint/2010/main" val="33524360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0243" y="1129070"/>
            <a:ext cx="7612550" cy="5077571"/>
          </a:xfrm>
          <a:prstGeom prst="rect">
            <a:avLst/>
          </a:prstGeom>
        </p:spPr>
      </p:pic>
      <p:sp>
        <p:nvSpPr>
          <p:cNvPr id="5" name="TextBox 4"/>
          <p:cNvSpPr txBox="1"/>
          <p:nvPr/>
        </p:nvSpPr>
        <p:spPr>
          <a:xfrm>
            <a:off x="4107827" y="205740"/>
            <a:ext cx="4364966" cy="923330"/>
          </a:xfrm>
          <a:prstGeom prst="rect">
            <a:avLst/>
          </a:prstGeom>
          <a:noFill/>
        </p:spPr>
        <p:txBody>
          <a:bodyPr wrap="square" rtlCol="0">
            <a:spAutoFit/>
          </a:bodyPr>
          <a:lstStyle/>
          <a:p>
            <a:r>
              <a:rPr lang="en-US" sz="5400" dirty="0" smtClean="0">
                <a:latin typeface="+mj-lt"/>
              </a:rPr>
              <a:t>Displacement</a:t>
            </a:r>
            <a:endParaRPr lang="en-US" sz="5400" dirty="0">
              <a:latin typeface="+mj-lt"/>
            </a:endParaRPr>
          </a:p>
        </p:txBody>
      </p:sp>
      <p:sp>
        <p:nvSpPr>
          <p:cNvPr id="2" name="Slide Number Placeholder 1"/>
          <p:cNvSpPr>
            <a:spLocks noGrp="1"/>
          </p:cNvSpPr>
          <p:nvPr>
            <p:ph type="sldNum" sz="quarter" idx="12"/>
          </p:nvPr>
        </p:nvSpPr>
        <p:spPr/>
        <p:txBody>
          <a:bodyPr/>
          <a:lstStyle/>
          <a:p>
            <a:fld id="{51861E31-63A1-4CDC-8478-27C120CD2A00}" type="slidenum">
              <a:rPr lang="en-US" smtClean="0"/>
              <a:t>9</a:t>
            </a:fld>
            <a:endParaRPr lang="en-US"/>
          </a:p>
        </p:txBody>
      </p:sp>
      <p:sp>
        <p:nvSpPr>
          <p:cNvPr id="3" name="TextBox 2"/>
          <p:cNvSpPr txBox="1"/>
          <p:nvPr/>
        </p:nvSpPr>
        <p:spPr>
          <a:xfrm>
            <a:off x="9069530" y="2929191"/>
            <a:ext cx="3381554" cy="147732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Garamond" panose="02020404030301010803" pitchFamily="18" charset="0"/>
              </a:rPr>
              <a:t>Financial</a:t>
            </a:r>
          </a:p>
          <a:p>
            <a:pPr marL="285750" indent="-285750">
              <a:buFont typeface="Arial" panose="020B0604020202020204" pitchFamily="34" charset="0"/>
              <a:buChar char="•"/>
            </a:pPr>
            <a:r>
              <a:rPr lang="en-US" sz="2400" dirty="0" smtClean="0">
                <a:latin typeface="Garamond" panose="02020404030301010803" pitchFamily="18" charset="0"/>
              </a:rPr>
              <a:t>Social</a:t>
            </a:r>
          </a:p>
          <a:p>
            <a:pPr marL="285750" indent="-285750">
              <a:buFont typeface="Arial" panose="020B0604020202020204" pitchFamily="34" charset="0"/>
              <a:buChar char="•"/>
            </a:pPr>
            <a:r>
              <a:rPr lang="en-US" sz="2400" dirty="0" smtClean="0">
                <a:latin typeface="Garamond" panose="02020404030301010803" pitchFamily="18" charset="0"/>
              </a:rPr>
              <a:t>Exclusionary</a:t>
            </a:r>
          </a:p>
          <a:p>
            <a:pPr marL="285750" indent="-285750">
              <a:buFont typeface="Arial" panose="020B0604020202020204" pitchFamily="34" charset="0"/>
              <a:buChar char="•"/>
            </a:pPr>
            <a:endParaRPr lang="en-US" dirty="0">
              <a:latin typeface="Garamond" panose="02020404030301010803" pitchFamily="18" charset="0"/>
            </a:endParaRPr>
          </a:p>
        </p:txBody>
      </p:sp>
    </p:spTree>
    <p:extLst>
      <p:ext uri="{BB962C8B-B14F-4D97-AF65-F5344CB8AC3E}">
        <p14:creationId xmlns:p14="http://schemas.microsoft.com/office/powerpoint/2010/main" val="156101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56696</TotalTime>
  <Words>1599</Words>
  <Application>Microsoft Office PowerPoint</Application>
  <PresentationFormat>Widescreen</PresentationFormat>
  <Paragraphs>302</Paragraphs>
  <Slides>28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Cambria</vt:lpstr>
      <vt:lpstr>Garamond</vt:lpstr>
      <vt:lpstr>Wingdings</vt:lpstr>
      <vt:lpstr>Retrospect</vt:lpstr>
      <vt:lpstr>Machine Learning Identification and Predictions of Gentrification in Nashville, TN.</vt:lpstr>
      <vt:lpstr>PowerPoint Presentation</vt:lpstr>
      <vt:lpstr>PowerPoint Presentation</vt:lpstr>
      <vt:lpstr>PowerPoint Presentation</vt:lpstr>
      <vt:lpstr>PowerPoint Presentation</vt:lpstr>
      <vt:lpstr>PowerPoint Presentation</vt:lpstr>
      <vt:lpstr>Goals</vt:lpstr>
      <vt:lpstr>PowerPoint Presentation</vt:lpstr>
      <vt:lpstr>PowerPoint Presentation</vt:lpstr>
      <vt:lpstr>Motivation</vt:lpstr>
      <vt:lpstr>Quantitative Definitions of Gentrification</vt:lpstr>
      <vt:lpstr>PowerPoint Presentation</vt:lpstr>
      <vt:lpstr>PowerPoint Presentation</vt:lpstr>
      <vt:lpstr>PowerPoint Presentation</vt:lpstr>
      <vt:lpstr>Methods</vt:lpstr>
      <vt:lpstr>Clustering Neighborhood Change Typologies</vt:lpstr>
      <vt:lpstr>PowerPoint Presentation</vt:lpstr>
      <vt:lpstr>PowerPoint Presentation</vt:lpstr>
      <vt:lpstr>PowerPoint Presentation</vt:lpstr>
      <vt:lpstr>Goal 1</vt:lpstr>
      <vt:lpstr>Model Selection</vt:lpstr>
      <vt:lpstr>Predictive Variables</vt:lpstr>
      <vt:lpstr>Model Performance</vt:lpstr>
      <vt:lpstr>PowerPoint Presentation</vt:lpstr>
      <vt:lpstr>Goal 2</vt:lpstr>
      <vt:lpstr>Limitations</vt:lpstr>
      <vt:lpstr>Future Work</vt:lpstr>
      <vt:lpstr>Acknowledgements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Classification and Predictions of Gentrification in Nashville, TN.</dc:title>
  <dc:creator>David Knorr</dc:creator>
  <cp:lastModifiedBy>David Knorr</cp:lastModifiedBy>
  <cp:revision>156</cp:revision>
  <dcterms:created xsi:type="dcterms:W3CDTF">2019-03-18T16:22:30Z</dcterms:created>
  <dcterms:modified xsi:type="dcterms:W3CDTF">2019-12-18T22:03:35Z</dcterms:modified>
</cp:coreProperties>
</file>